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9411C"/>
        </a:fontRef>
        <a:srgbClr val="59411C"/>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solidFill>
        </a:fill>
      </a:tcStyle>
    </a:wholeTbl>
    <a:band2H>
      <a:tcTxStyle b="def" i="def"/>
      <a:tcStyle>
        <a:tcBdr/>
        <a:fill>
          <a:solidFill>
            <a:srgbClr val="E7D4AC"/>
          </a:solidFill>
        </a:fill>
      </a:tcStyle>
    </a:band2H>
    <a:firstCol>
      <a:tcTxStyle b="off" i="off">
        <a:fontRef idx="minor">
          <a:srgbClr val="353528"/>
        </a:fontRef>
        <a:srgbClr val="353528"/>
      </a:tcTxStyle>
      <a:tcStyle>
        <a:tcBdr>
          <a:left>
            <a:ln w="12700" cap="flat">
              <a:solidFill>
                <a:srgbClr val="B8A992"/>
              </a:solidFill>
              <a:prstDash val="solid"/>
              <a:miter lim="400000"/>
            </a:ln>
          </a:left>
          <a:right>
            <a:ln w="12700" cap="flat">
              <a:solidFill>
                <a:srgbClr val="353528"/>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Col>
    <a:la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25400" cap="flat">
              <a:solidFill>
                <a:srgbClr val="353528"/>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alpha val="64999"/>
            </a:srgbClr>
          </a:solidFill>
        </a:fill>
      </a:tcStyle>
    </a:lastRow>
    <a:fir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353528"/>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Row>
  </a:tblStyle>
  <a:tblStyle styleId="{C7B018BB-80A7-4F77-B60F-C8B233D01FF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solidFill>
                <a:srgbClr val="6F6F6F"/>
              </a:solidFill>
              <a:prstDash val="solid"/>
              <a:miter lim="400000"/>
            </a:ln>
          </a:insideH>
          <a:insideV>
            <a:ln w="12700" cap="flat">
              <a:noFill/>
              <a:miter lim="400000"/>
            </a:ln>
          </a:insideV>
        </a:tcBdr>
        <a:fill>
          <a:solidFill>
            <a:srgbClr val="EBDFBA">
              <a:alpha val="64999"/>
            </a:srgbClr>
          </a:solidFill>
        </a:fill>
      </a:tcStyle>
    </a:wholeTbl>
    <a:band2H>
      <a:tcTxStyle b="def" i="def"/>
      <a:tcStyle>
        <a:tcBdr/>
        <a:fill>
          <a:solidFill>
            <a:srgbClr val="E3D3A5"/>
          </a:solidFill>
        </a:fill>
      </a:tcStyle>
    </a:band2H>
    <a:firstCol>
      <a:tcTxStyle b="off" i="off">
        <a:fontRef idx="minor">
          <a:srgbClr val="353528"/>
        </a:fontRef>
        <a:srgbClr val="353528"/>
      </a:tcTxStyle>
      <a:tcStyle>
        <a:tcBdr>
          <a:left>
            <a:ln w="12700" cap="flat">
              <a:solidFill>
                <a:srgbClr val="6F6F6F"/>
              </a:solidFill>
              <a:prstDash val="solid"/>
              <a:miter lim="400000"/>
            </a:ln>
          </a:left>
          <a:right>
            <a:ln w="12700" cap="flat">
              <a:solidFill>
                <a:srgbClr val="6F6F6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5CEA8"/>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50503C"/>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EBDFBA">
              <a:alpha val="64999"/>
            </a:srgbClr>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B2B78B"/>
          </a:solidFill>
        </a:fill>
      </a:tcStyle>
    </a:firstRow>
  </a:tblStyle>
  <a:tblStyle styleId="{EEE7283C-3CF3-47DC-8721-378D4A62B22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8B8173"/>
              </a:solidFill>
              <a:prstDash val="solid"/>
              <a:miter lim="400000"/>
            </a:ln>
          </a:left>
          <a:right>
            <a:ln w="12700" cap="flat">
              <a:solidFill>
                <a:srgbClr val="8B8173"/>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B3A1"/>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53528"/>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DECB9D"/>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786E5F"/>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8CAAA5"/>
          </a:solidFill>
        </a:fill>
      </a:tcStyle>
    </a:firstRow>
  </a:tblStyle>
  <a:tblStyle styleId="{CF821DB8-F4EB-4A41-A1BA-3FCAFE7338EE}" styleName="">
    <a:tblBg/>
    <a:wholeTbl>
      <a:tcTxStyle b="off" i="off">
        <a:fontRef idx="minor">
          <a:srgbClr val="59411C"/>
        </a:fontRef>
        <a:srgbClr val="59411C"/>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solidFill>
                <a:srgbClr val="917359"/>
              </a:solidFill>
              <a:prstDash val="solid"/>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noFill/>
              <a:miter lim="400000"/>
            </a:ln>
          </a:insideV>
        </a:tcBdr>
        <a:fill>
          <a:solidFill>
            <a:srgbClr val="EBD7AF"/>
          </a:solidFill>
        </a:fill>
      </a:tcStyle>
    </a:firstCol>
    <a:la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lastRow>
    <a:fir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firstRow>
  </a:tblStyle>
  <a:tblStyle styleId="{33BA23B1-9221-436E-865A-0063620EA4FD}" styleName="">
    <a:tblBg/>
    <a:wholeTbl>
      <a:tcTxStyle b="off" i="off">
        <a:fontRef idx="minor">
          <a:srgbClr val="5D5D5D"/>
        </a:fontRef>
        <a:srgbClr val="5D5D5D"/>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solidFill>
                <a:srgbClr val="828282"/>
              </a:solidFill>
              <a:prstDash val="solid"/>
              <a:miter lim="400000"/>
            </a:ln>
          </a:insideV>
        </a:tcBdr>
        <a:fill>
          <a:solidFill>
            <a:srgbClr val="ECDEB5"/>
          </a:solidFill>
        </a:fill>
      </a:tcStyle>
    </a:wholeTbl>
    <a:band2H>
      <a:tcTxStyle b="def" i="def"/>
      <a:tcStyle>
        <a:tcBdr/>
        <a:fill>
          <a:solidFill>
            <a:srgbClr val="DED4B6"/>
          </a:solidFill>
        </a:fill>
      </a:tcStyle>
    </a:band2H>
    <a:firstCol>
      <a:tcTxStyle b="off" i="off">
        <a:fontRef idx="minor">
          <a:srgbClr val="353528"/>
        </a:fontRef>
        <a:srgbClr val="353528"/>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noFill/>
              <a:miter lim="400000"/>
            </a:ln>
          </a:insideV>
        </a:tcBdr>
        <a:fill>
          <a:solidFill>
            <a:srgbClr val="D7CDBE"/>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firstRow>
  </a:tblStyle>
  <a:tblStyle styleId="{2708684C-4D16-4618-839F-0558EEFCDFE6}" styleName="">
    <a:tblBg/>
    <a:wholeTbl>
      <a:tcTxStyle b="off" i="off">
        <a:fontRef idx="minor">
          <a:srgbClr val="5D5D5D"/>
        </a:fontRef>
        <a:srgbClr val="5D5D5D"/>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FFFFFF">
              <a:alpha val="20000"/>
            </a:srgbClr>
          </a:solidFill>
        </a:fill>
      </a:tcStyle>
    </a:band2H>
    <a:firstCol>
      <a:tcTxStyle b="off" i="off">
        <a:fontRef idx="minor">
          <a:srgbClr val="353528"/>
        </a:fontRef>
        <a:srgbClr val="353528"/>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ítulo y subtítulo">
    <p:spTree>
      <p:nvGrpSpPr>
        <p:cNvPr id="1" name=""/>
        <p:cNvGrpSpPr/>
        <p:nvPr/>
      </p:nvGrpSpPr>
      <p:grpSpPr>
        <a:xfrm>
          <a:off x="0" y="0"/>
          <a:ext cx="0" cy="0"/>
          <a:chOff x="0" y="0"/>
          <a:chExt cx="0" cy="0"/>
        </a:xfrm>
      </p:grpSpPr>
      <p:sp>
        <p:nvSpPr>
          <p:cNvPr id="11" name="Shape 11"/>
          <p:cNvSpPr/>
          <p:nvPr>
            <p:ph type="title"/>
          </p:nvPr>
        </p:nvSpPr>
        <p:spPr>
          <a:xfrm>
            <a:off x="1104900" y="1473200"/>
            <a:ext cx="10795000" cy="3556000"/>
          </a:xfrm>
          <a:prstGeom prst="rect">
            <a:avLst/>
          </a:prstGeom>
        </p:spPr>
        <p:txBody>
          <a:bodyPr anchor="b"/>
          <a:lstStyle/>
          <a:p>
            <a:pPr/>
            <a:r>
              <a:t>Texto del título</a:t>
            </a:r>
          </a:p>
        </p:txBody>
      </p:sp>
      <p:sp>
        <p:nvSpPr>
          <p:cNvPr id="12" name="Shape 12"/>
          <p:cNvSpPr/>
          <p:nvPr>
            <p:ph type="body" sz="quarter" idx="1"/>
          </p:nvPr>
        </p:nvSpPr>
        <p:spPr>
          <a:xfrm>
            <a:off x="1104900" y="5016500"/>
            <a:ext cx="10795000" cy="22352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228600" algn="ctr">
              <a:spcBef>
                <a:spcPts val="0"/>
              </a:spcBef>
              <a:buClrTx/>
              <a:buSzTx/>
              <a:buNone/>
              <a:defRPr sz="2600">
                <a:latin typeface="Zapfino"/>
                <a:ea typeface="Zapfino"/>
                <a:cs typeface="Zapfino"/>
                <a:sym typeface="Zapfino"/>
              </a:defRPr>
            </a:lvl2pPr>
            <a:lvl3pPr marL="0" indent="457200" algn="ctr">
              <a:spcBef>
                <a:spcPts val="0"/>
              </a:spcBef>
              <a:buClrTx/>
              <a:buSzTx/>
              <a:buNone/>
              <a:defRPr sz="2600">
                <a:latin typeface="Zapfino"/>
                <a:ea typeface="Zapfino"/>
                <a:cs typeface="Zapfino"/>
                <a:sym typeface="Zapfino"/>
              </a:defRPr>
            </a:lvl3pPr>
            <a:lvl4pPr marL="0" indent="685800" algn="ctr">
              <a:spcBef>
                <a:spcPts val="0"/>
              </a:spcBef>
              <a:buClrTx/>
              <a:buSzTx/>
              <a:buNone/>
              <a:defRPr sz="2600">
                <a:latin typeface="Zapfino"/>
                <a:ea typeface="Zapfino"/>
                <a:cs typeface="Zapfino"/>
                <a:sym typeface="Zapfino"/>
              </a:defRPr>
            </a:lvl4pPr>
            <a:lvl5pPr marL="0" indent="914400" algn="ctr">
              <a:spcBef>
                <a:spcPts val="0"/>
              </a:spcBef>
              <a:buClrTx/>
              <a:buSzTx/>
              <a:buNone/>
              <a:defRPr sz="2600">
                <a:latin typeface="Zapfino"/>
                <a:ea typeface="Zapfino"/>
                <a:cs typeface="Zapfino"/>
                <a:sym typeface="Zapfino"/>
              </a:defRPr>
            </a:lvl5pPr>
          </a:lstStyle>
          <a:p>
            <a:pPr/>
            <a:r>
              <a:t>Nivel de texto 1</a:t>
            </a:r>
          </a:p>
          <a:p>
            <a:pPr lvl="1"/>
            <a:r>
              <a:t>Nivel de texto 2</a:t>
            </a:r>
          </a:p>
          <a:p>
            <a:pPr lvl="2"/>
            <a:r>
              <a:t>Nivel de texto 3</a:t>
            </a:r>
          </a:p>
          <a:p>
            <a:pPr lvl="3"/>
            <a:r>
              <a:t>Nivel de texto 4</a:t>
            </a:r>
          </a:p>
          <a:p>
            <a:pPr lvl="4"/>
            <a:r>
              <a:t>Nivel de texto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75056"/>
          </a:xfrm>
          <a:prstGeom prst="rect">
            <a:avLst/>
          </a:prstGeom>
        </p:spPr>
        <p:txBody>
          <a:bodyPr anchor="t">
            <a:spAutoFit/>
          </a:bodyPr>
          <a:lstStyle>
            <a:lvl1pPr marL="0" indent="0" algn="ctr">
              <a:spcBef>
                <a:spcPts val="0"/>
              </a:spcBef>
              <a:buClrTx/>
              <a:buSzTx/>
              <a:buNone/>
              <a:defRPr sz="3000"/>
            </a:lvl1pPr>
          </a:lstStyle>
          <a:p>
            <a:pPr/>
            <a:r>
              <a:t>– Juan López</a:t>
            </a:r>
          </a:p>
        </p:txBody>
      </p:sp>
      <p:sp>
        <p:nvSpPr>
          <p:cNvPr id="94" name="Shape 94"/>
          <p:cNvSpPr/>
          <p:nvPr>
            <p:ph type="body" sz="quarter" idx="14"/>
          </p:nvPr>
        </p:nvSpPr>
        <p:spPr>
          <a:xfrm>
            <a:off x="1270000" y="4222750"/>
            <a:ext cx="10464800" cy="774700"/>
          </a:xfrm>
          <a:prstGeom prst="rect">
            <a:avLst/>
          </a:prstGeom>
        </p:spPr>
        <p:txBody>
          <a:bodyPr>
            <a:spAutoFit/>
          </a:bodyPr>
          <a:lstStyle>
            <a:lvl1pPr marL="0" indent="0" algn="ctr">
              <a:spcBef>
                <a:spcPts val="2400"/>
              </a:spcBef>
              <a:buClrTx/>
              <a:buSzTx/>
              <a:buNone/>
              <a:defRPr sz="4200"/>
            </a:lvl1pPr>
          </a:lstStyle>
          <a:p>
            <a:pPr/>
            <a:r>
              <a:t>“Escribir una cita aquí”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a:ln w="25400"/>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En blanco">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sz="half" idx="13"/>
          </p:nvPr>
        </p:nvSpPr>
        <p:spPr>
          <a:xfrm>
            <a:off x="2857500" y="698500"/>
            <a:ext cx="7302500" cy="5397500"/>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1104900" y="6248400"/>
            <a:ext cx="10795000" cy="1397000"/>
          </a:xfrm>
          <a:prstGeom prst="rect">
            <a:avLst/>
          </a:prstGeom>
        </p:spPr>
        <p:txBody>
          <a:bodyPr/>
          <a:lstStyle/>
          <a:p>
            <a:pPr/>
            <a:r>
              <a:t>Texto del título</a:t>
            </a:r>
          </a:p>
        </p:txBody>
      </p:sp>
      <p:sp>
        <p:nvSpPr>
          <p:cNvPr id="22" name="Shape 22"/>
          <p:cNvSpPr/>
          <p:nvPr>
            <p:ph type="body" sz="quarter" idx="1"/>
          </p:nvPr>
        </p:nvSpPr>
        <p:spPr>
          <a:xfrm>
            <a:off x="1104900" y="7632700"/>
            <a:ext cx="10795000" cy="13970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228600" algn="ctr">
              <a:spcBef>
                <a:spcPts val="0"/>
              </a:spcBef>
              <a:buClrTx/>
              <a:buSzTx/>
              <a:buNone/>
              <a:defRPr sz="2600">
                <a:latin typeface="Zapfino"/>
                <a:ea typeface="Zapfino"/>
                <a:cs typeface="Zapfino"/>
                <a:sym typeface="Zapfino"/>
              </a:defRPr>
            </a:lvl2pPr>
            <a:lvl3pPr marL="0" indent="457200" algn="ctr">
              <a:spcBef>
                <a:spcPts val="0"/>
              </a:spcBef>
              <a:buClrTx/>
              <a:buSzTx/>
              <a:buNone/>
              <a:defRPr sz="2600">
                <a:latin typeface="Zapfino"/>
                <a:ea typeface="Zapfino"/>
                <a:cs typeface="Zapfino"/>
                <a:sym typeface="Zapfino"/>
              </a:defRPr>
            </a:lvl3pPr>
            <a:lvl4pPr marL="0" indent="685800" algn="ctr">
              <a:spcBef>
                <a:spcPts val="0"/>
              </a:spcBef>
              <a:buClrTx/>
              <a:buSzTx/>
              <a:buNone/>
              <a:defRPr sz="2600">
                <a:latin typeface="Zapfino"/>
                <a:ea typeface="Zapfino"/>
                <a:cs typeface="Zapfino"/>
                <a:sym typeface="Zapfino"/>
              </a:defRPr>
            </a:lvl4pPr>
            <a:lvl5pPr marL="0" indent="914400" algn="ctr">
              <a:spcBef>
                <a:spcPts val="0"/>
              </a:spcBef>
              <a:buClrTx/>
              <a:buSzTx/>
              <a:buNone/>
              <a:defRPr sz="2600">
                <a:latin typeface="Zapfino"/>
                <a:ea typeface="Zapfino"/>
                <a:cs typeface="Zapfino"/>
                <a:sym typeface="Zapfino"/>
              </a:defRPr>
            </a:lvl5pPr>
          </a:lstStyle>
          <a:p>
            <a:pPr/>
            <a:r>
              <a:t>Nivel de texto 1</a:t>
            </a:r>
          </a:p>
          <a:p>
            <a:pPr lvl="1"/>
            <a:r>
              <a:t>Nivel de texto 2</a:t>
            </a:r>
          </a:p>
          <a:p>
            <a:pPr lvl="2"/>
            <a:r>
              <a:t>Nivel de texto 3</a:t>
            </a:r>
          </a:p>
          <a:p>
            <a:pPr lvl="3"/>
            <a:r>
              <a:t>Nivel de texto 4</a:t>
            </a:r>
          </a:p>
          <a:p>
            <a:pPr lvl="4"/>
            <a:r>
              <a:t>Nivel de texto 5</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ítulo (centro)">
    <p:spTree>
      <p:nvGrpSpPr>
        <p:cNvPr id="1" name=""/>
        <p:cNvGrpSpPr/>
        <p:nvPr/>
      </p:nvGrpSpPr>
      <p:grpSpPr>
        <a:xfrm>
          <a:off x="0" y="0"/>
          <a:ext cx="0" cy="0"/>
          <a:chOff x="0" y="0"/>
          <a:chExt cx="0" cy="0"/>
        </a:xfrm>
      </p:grpSpPr>
      <p:sp>
        <p:nvSpPr>
          <p:cNvPr id="30" name="Shape 30"/>
          <p:cNvSpPr/>
          <p:nvPr>
            <p:ph type="title"/>
          </p:nvPr>
        </p:nvSpPr>
        <p:spPr>
          <a:xfrm>
            <a:off x="1104900" y="3098800"/>
            <a:ext cx="10795000" cy="3556000"/>
          </a:xfrm>
          <a:prstGeom prst="rect">
            <a:avLst/>
          </a:prstGeom>
        </p:spPr>
        <p:txBody>
          <a:bodyPr/>
          <a:lstStyle>
            <a:lvl1pPr>
              <a:defRPr sz="6000"/>
            </a:lvl1pPr>
          </a:lstStyle>
          <a:p>
            <a:pPr/>
            <a:r>
              <a:t>Texto del título</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vertical)">
    <p:spTree>
      <p:nvGrpSpPr>
        <p:cNvPr id="1" name=""/>
        <p:cNvGrpSpPr/>
        <p:nvPr/>
      </p:nvGrpSpPr>
      <p:grpSpPr>
        <a:xfrm>
          <a:off x="0" y="0"/>
          <a:ext cx="0" cy="0"/>
          <a:chOff x="0" y="0"/>
          <a:chExt cx="0" cy="0"/>
        </a:xfrm>
      </p:grpSpPr>
      <p:sp>
        <p:nvSpPr>
          <p:cNvPr id="38" name="Shape 38"/>
          <p:cNvSpPr/>
          <p:nvPr>
            <p:ph type="pic" sz="half" idx="13"/>
          </p:nvPr>
        </p:nvSpPr>
        <p:spPr>
          <a:xfrm>
            <a:off x="6713070" y="1432209"/>
            <a:ext cx="5461001" cy="6985001"/>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635000" y="1473200"/>
            <a:ext cx="5715000" cy="3314700"/>
          </a:xfrm>
          <a:prstGeom prst="rect">
            <a:avLst/>
          </a:prstGeom>
        </p:spPr>
        <p:txBody>
          <a:bodyPr anchor="b"/>
          <a:lstStyle>
            <a:lvl1pPr>
              <a:defRPr sz="6000"/>
            </a:lvl1pPr>
          </a:lstStyle>
          <a:p>
            <a:pPr/>
            <a:r>
              <a:t>Texto del título</a:t>
            </a:r>
          </a:p>
        </p:txBody>
      </p:sp>
      <p:sp>
        <p:nvSpPr>
          <p:cNvPr id="40" name="Shape 40"/>
          <p:cNvSpPr/>
          <p:nvPr>
            <p:ph type="body" sz="quarter" idx="1"/>
          </p:nvPr>
        </p:nvSpPr>
        <p:spPr>
          <a:xfrm>
            <a:off x="635000" y="4940300"/>
            <a:ext cx="5715000" cy="36068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228600" algn="ctr">
              <a:spcBef>
                <a:spcPts val="0"/>
              </a:spcBef>
              <a:buClrTx/>
              <a:buSzTx/>
              <a:buNone/>
              <a:defRPr sz="2600">
                <a:latin typeface="Zapfino"/>
                <a:ea typeface="Zapfino"/>
                <a:cs typeface="Zapfino"/>
                <a:sym typeface="Zapfino"/>
              </a:defRPr>
            </a:lvl2pPr>
            <a:lvl3pPr marL="0" indent="457200" algn="ctr">
              <a:spcBef>
                <a:spcPts val="0"/>
              </a:spcBef>
              <a:buClrTx/>
              <a:buSzTx/>
              <a:buNone/>
              <a:defRPr sz="2600">
                <a:latin typeface="Zapfino"/>
                <a:ea typeface="Zapfino"/>
                <a:cs typeface="Zapfino"/>
                <a:sym typeface="Zapfino"/>
              </a:defRPr>
            </a:lvl3pPr>
            <a:lvl4pPr marL="0" indent="685800" algn="ctr">
              <a:spcBef>
                <a:spcPts val="0"/>
              </a:spcBef>
              <a:buClrTx/>
              <a:buSzTx/>
              <a:buNone/>
              <a:defRPr sz="2600">
                <a:latin typeface="Zapfino"/>
                <a:ea typeface="Zapfino"/>
                <a:cs typeface="Zapfino"/>
                <a:sym typeface="Zapfino"/>
              </a:defRPr>
            </a:lvl4pPr>
            <a:lvl5pPr marL="0" indent="914400" algn="ctr">
              <a:spcBef>
                <a:spcPts val="0"/>
              </a:spcBef>
              <a:buClrTx/>
              <a:buSzTx/>
              <a:buNone/>
              <a:defRPr sz="2600">
                <a:latin typeface="Zapfino"/>
                <a:ea typeface="Zapfino"/>
                <a:cs typeface="Zapfino"/>
                <a:sym typeface="Zapfino"/>
              </a:defRPr>
            </a:lvl5pPr>
          </a:lstStyle>
          <a:p>
            <a:pPr/>
            <a:r>
              <a:t>Nivel de texto 1</a:t>
            </a:r>
          </a:p>
          <a:p>
            <a:pPr lvl="1"/>
            <a:r>
              <a:t>Nivel de texto 2</a:t>
            </a:r>
          </a:p>
          <a:p>
            <a:pPr lvl="2"/>
            <a:r>
              <a:t>Nivel de texto 3</a:t>
            </a:r>
          </a:p>
          <a:p>
            <a:pPr lvl="3"/>
            <a:r>
              <a:t>Nivel de texto 4</a:t>
            </a:r>
          </a:p>
          <a:p>
            <a:pPr lvl="4"/>
            <a:r>
              <a:t>Nivel de texto 5</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ítulo (arriba)">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Texto del título</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ítulo y viñeta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Texto del título</a:t>
            </a:r>
          </a:p>
        </p:txBody>
      </p:sp>
      <p:sp>
        <p:nvSpPr>
          <p:cNvPr id="57" name="Shape 57"/>
          <p:cNvSpPr/>
          <p:nvPr>
            <p:ph type="body" idx="1"/>
          </p:nvPr>
        </p:nvSpPr>
        <p:spPr>
          <a:xfrm>
            <a:off x="1104900" y="3022600"/>
            <a:ext cx="10795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ítulo, viñetas y foto">
    <p:spTree>
      <p:nvGrpSpPr>
        <p:cNvPr id="1" name=""/>
        <p:cNvGrpSpPr/>
        <p:nvPr/>
      </p:nvGrpSpPr>
      <p:grpSpPr>
        <a:xfrm>
          <a:off x="0" y="0"/>
          <a:ext cx="0" cy="0"/>
          <a:chOff x="0" y="0"/>
          <a:chExt cx="0" cy="0"/>
        </a:xfrm>
      </p:grpSpPr>
      <p:sp>
        <p:nvSpPr>
          <p:cNvPr id="65" name="Shape 65"/>
          <p:cNvSpPr/>
          <p:nvPr>
            <p:ph type="pic" sz="quarter" idx="13"/>
          </p:nvPr>
        </p:nvSpPr>
        <p:spPr>
          <a:xfrm>
            <a:off x="7581900" y="3022600"/>
            <a:ext cx="4318000" cy="5715000"/>
          </a:xfrm>
          <a:prstGeom prst="rect">
            <a:avLst/>
          </a:prstGeom>
          <a:ln w="9525">
            <a:round/>
          </a:ln>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Texto del título</a:t>
            </a:r>
          </a:p>
        </p:txBody>
      </p:sp>
      <p:sp>
        <p:nvSpPr>
          <p:cNvPr id="67" name="Shape 67"/>
          <p:cNvSpPr/>
          <p:nvPr>
            <p:ph type="body" sz="half" idx="1"/>
          </p:nvPr>
        </p:nvSpPr>
        <p:spPr>
          <a:xfrm>
            <a:off x="1104900" y="3022600"/>
            <a:ext cx="5397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Viñetas">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3 fotos">
    <p:spTree>
      <p:nvGrpSpPr>
        <p:cNvPr id="1" name=""/>
        <p:cNvGrpSpPr/>
        <p:nvPr/>
      </p:nvGrpSpPr>
      <p:grpSpPr>
        <a:xfrm>
          <a:off x="0" y="0"/>
          <a:ext cx="0" cy="0"/>
          <a:chOff x="0" y="0"/>
          <a:chExt cx="0" cy="0"/>
        </a:xfrm>
      </p:grpSpPr>
      <p:sp>
        <p:nvSpPr>
          <p:cNvPr id="83" name="Shape 83"/>
          <p:cNvSpPr/>
          <p:nvPr>
            <p:ph type="pic" sz="quarter" idx="13"/>
          </p:nvPr>
        </p:nvSpPr>
        <p:spPr>
          <a:xfrm>
            <a:off x="7835900" y="4974535"/>
            <a:ext cx="4508500" cy="4140201"/>
          </a:xfrm>
          <a:prstGeom prst="rect">
            <a:avLst/>
          </a:prstGeom>
          <a:ln w="9525">
            <a:round/>
          </a:ln>
        </p:spPr>
        <p:txBody>
          <a:bodyPr lIns="91439" tIns="45719" rIns="91439" bIns="45719" anchor="t">
            <a:noAutofit/>
          </a:bodyPr>
          <a:lstStyle/>
          <a:p>
            <a:pPr/>
          </a:p>
        </p:txBody>
      </p:sp>
      <p:sp>
        <p:nvSpPr>
          <p:cNvPr id="84" name="Shape 84"/>
          <p:cNvSpPr/>
          <p:nvPr>
            <p:ph type="pic" sz="quarter" idx="14"/>
          </p:nvPr>
        </p:nvSpPr>
        <p:spPr>
          <a:xfrm>
            <a:off x="7835900" y="626165"/>
            <a:ext cx="4508500" cy="4152901"/>
          </a:xfrm>
          <a:prstGeom prst="rect">
            <a:avLst/>
          </a:prstGeom>
          <a:ln w="9525">
            <a:round/>
          </a:ln>
        </p:spPr>
        <p:txBody>
          <a:bodyPr lIns="91439" tIns="45719" rIns="91439" bIns="45719" anchor="t">
            <a:noAutofit/>
          </a:bodyPr>
          <a:lstStyle/>
          <a:p>
            <a:pPr/>
          </a:p>
        </p:txBody>
      </p:sp>
      <p:sp>
        <p:nvSpPr>
          <p:cNvPr id="85" name="Shape 85"/>
          <p:cNvSpPr/>
          <p:nvPr>
            <p:ph type="pic" idx="15"/>
          </p:nvPr>
        </p:nvSpPr>
        <p:spPr>
          <a:xfrm>
            <a:off x="609600" y="631776"/>
            <a:ext cx="7035800" cy="8496301"/>
          </a:xfrm>
          <a:prstGeom prst="rect">
            <a:avLst/>
          </a:prstGeom>
          <a:ln w="9525">
            <a:round/>
          </a:ln>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104900" y="939800"/>
            <a:ext cx="10795000" cy="787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Nivel de texto 1</a:t>
            </a:r>
          </a:p>
          <a:p>
            <a:pPr lvl="1"/>
            <a:r>
              <a:t>Nivel de texto 2</a:t>
            </a:r>
          </a:p>
          <a:p>
            <a:pPr lvl="2"/>
            <a:r>
              <a:t>Nivel de texto 3</a:t>
            </a:r>
          </a:p>
          <a:p>
            <a:pPr lvl="3"/>
            <a:r>
              <a:t>Nivel de texto 4</a:t>
            </a:r>
          </a:p>
          <a:p>
            <a:pPr lvl="4"/>
            <a:r>
              <a:t>Nivel de texto 5</a:t>
            </a:r>
          </a:p>
        </p:txBody>
      </p:sp>
      <p:sp>
        <p:nvSpPr>
          <p:cNvPr id="3" name="Shape 3"/>
          <p:cNvSpPr/>
          <p:nvPr>
            <p:ph type="title"/>
          </p:nvPr>
        </p:nvSpPr>
        <p:spPr>
          <a:xfrm>
            <a:off x="1104900" y="571500"/>
            <a:ext cx="10795000" cy="2362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del título</a:t>
            </a:r>
          </a:p>
        </p:txBody>
      </p:sp>
      <p:sp>
        <p:nvSpPr>
          <p:cNvPr id="4" name="Shape 4"/>
          <p:cNvSpPr/>
          <p:nvPr>
            <p:ph type="sldNum" sz="quarter" idx="2"/>
          </p:nvPr>
        </p:nvSpPr>
        <p:spPr>
          <a:xfrm>
            <a:off x="6311798" y="9321800"/>
            <a:ext cx="368504" cy="425857"/>
          </a:xfrm>
          <a:prstGeom prst="rect">
            <a:avLst/>
          </a:prstGeom>
          <a:ln w="12700">
            <a:miter lim="400000"/>
          </a:ln>
        </p:spPr>
        <p:txBody>
          <a:bodyPr wrap="none" lIns="50800" tIns="50800" rIns="50800" bIns="50800">
            <a:spAutoFit/>
          </a:bodyPr>
          <a:lstStyle>
            <a:lvl1pPr>
              <a:defRPr b="1" sz="1800">
                <a:solidFill>
                  <a:srgbClr val="51573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9pPr>
    </p:titleStyle>
    <p:bodyStyle>
      <a:lvl1pPr marL="381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1pPr>
      <a:lvl2pPr marL="762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2pPr>
      <a:lvl3pPr marL="1143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3pPr>
      <a:lvl4pPr marL="1524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4pPr>
      <a:lvl5pPr marL="1905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5pPr>
      <a:lvl6pPr marL="2286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6pPr>
      <a:lvl7pPr marL="2667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7pPr>
      <a:lvl8pPr marL="3048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8pPr>
      <a:lvl9pPr marL="3429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9pPr>
    </p:bodyStyle>
    <p:otherStyle>
      <a:lvl1pPr marL="0" marR="0" indent="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1pPr>
      <a:lvl2pPr marL="0" marR="0" indent="2286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2pPr>
      <a:lvl3pPr marL="0" marR="0" indent="4572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3pPr>
      <a:lvl4pPr marL="0" marR="0" indent="6858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4pPr>
      <a:lvl5pPr marL="0" marR="0" indent="9144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5pPr>
      <a:lvl6pPr marL="0" marR="0" indent="11430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6pPr>
      <a:lvl7pPr marL="0" marR="0" indent="13716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7pPr>
      <a:lvl8pPr marL="0" marR="0" indent="16002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8pPr>
      <a:lvl9pPr marL="0" marR="0" indent="18288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openxmlformats.org/officeDocument/2006/relationships/image" Target="../media/image4.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7.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 Id="rId3" Type="http://schemas.openxmlformats.org/officeDocument/2006/relationships/image" Target="../media/image2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e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
          <p:cNvPicPr>
            <a:picLocks noChangeAspect="0"/>
          </p:cNvPicPr>
          <p:nvPr/>
        </p:nvPicPr>
        <p:blipFill>
          <a:blip r:embed="rId2">
            <a:extLst/>
          </a:blip>
          <a:stretch>
            <a:fillRect/>
          </a:stretch>
        </p:blipFill>
        <p:spPr>
          <a:xfrm>
            <a:off x="556195" y="635761"/>
            <a:ext cx="11892410" cy="6597823"/>
          </a:xfrm>
          <a:prstGeom prst="rect">
            <a:avLst/>
          </a:prstGeom>
        </p:spPr>
      </p:pic>
      <p:sp>
        <p:nvSpPr>
          <p:cNvPr id="120" name="Shape 120"/>
          <p:cNvSpPr/>
          <p:nvPr>
            <p:ph type="ctrTitle"/>
          </p:nvPr>
        </p:nvSpPr>
        <p:spPr>
          <a:xfrm>
            <a:off x="362346" y="620712"/>
            <a:ext cx="7459763" cy="1208088"/>
          </a:xfrm>
          <a:prstGeom prst="rect">
            <a:avLst/>
          </a:prstGeom>
        </p:spPr>
        <p:txBody>
          <a:bodyPr/>
          <a:lstStyle>
            <a:lvl1pPr>
              <a:defRPr b="1" i="1">
                <a:solidFill>
                  <a:srgbClr val="000000"/>
                </a:solidFill>
                <a:latin typeface="Times New Roman"/>
                <a:ea typeface="Times New Roman"/>
                <a:cs typeface="Times New Roman"/>
                <a:sym typeface="Times New Roman"/>
              </a:defRPr>
            </a:lvl1pPr>
          </a:lstStyle>
          <a:p>
            <a:pPr/>
            <a:r>
              <a:t>Origen Profético </a:t>
            </a:r>
          </a:p>
        </p:txBody>
      </p:sp>
      <p:sp>
        <p:nvSpPr>
          <p:cNvPr id="121" name="Shape 121"/>
          <p:cNvSpPr/>
          <p:nvPr>
            <p:ph type="subTitle" sz="quarter" idx="1"/>
          </p:nvPr>
        </p:nvSpPr>
        <p:spPr>
          <a:xfrm>
            <a:off x="1104900" y="7200900"/>
            <a:ext cx="10795000" cy="2235200"/>
          </a:xfrm>
          <a:prstGeom prst="rect">
            <a:avLst/>
          </a:prstGeom>
        </p:spPr>
        <p:txBody>
          <a:bodyPr/>
          <a:lstStyle>
            <a:lvl1pPr>
              <a:defRPr b="1" i="1" sz="6000">
                <a:solidFill>
                  <a:schemeClr val="accent5">
                    <a:hueOff val="122773"/>
                    <a:satOff val="6301"/>
                    <a:lumOff val="-20829"/>
                  </a:schemeClr>
                </a:solidFill>
                <a:latin typeface="Times New Roman"/>
                <a:ea typeface="Times New Roman"/>
                <a:cs typeface="Times New Roman"/>
                <a:sym typeface="Times New Roman"/>
              </a:defRPr>
            </a:lvl1pPr>
          </a:lstStyle>
          <a:p>
            <a:pPr/>
            <a:r>
              <a:t>de la iglesia adventista del Séptimo día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nvSpPr>
        <p:spPr>
          <a:xfrm>
            <a:off x="1078656" y="2985628"/>
            <a:ext cx="10847488" cy="45932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1000" indent="-381000" algn="l" defTabSz="914400">
              <a:spcBef>
                <a:spcPts val="900"/>
              </a:spcBef>
              <a:buClr>
                <a:srgbClr val="9A7865"/>
              </a:buClr>
              <a:buSzPct val="40000"/>
              <a:buBlip>
                <a:blip r:embed="rId2"/>
              </a:buBlip>
              <a:defRPr sz="3600">
                <a:solidFill>
                  <a:srgbClr val="000000"/>
                </a:solidFill>
                <a:latin typeface="Times New Roman"/>
                <a:ea typeface="Times New Roman"/>
                <a:cs typeface="Times New Roman"/>
                <a:sym typeface="Times New Roman"/>
              </a:defRPr>
            </a:pPr>
            <a:r>
              <a:t>Louis Alexandre Berthier, general de Napoleón, fue enviado a Roma, para pedirle al papa Pío VI, una ayuda financiera para solventar sus campañas.</a:t>
            </a:r>
          </a:p>
          <a:p>
            <a:pPr marL="381000" indent="-381000" algn="l" defTabSz="914400">
              <a:spcBef>
                <a:spcPts val="900"/>
              </a:spcBef>
              <a:buClr>
                <a:srgbClr val="9A7865"/>
              </a:buClr>
              <a:buSzPct val="40000"/>
              <a:buBlip>
                <a:blip r:embed="rId2"/>
              </a:buBlip>
              <a:defRPr sz="3600">
                <a:solidFill>
                  <a:srgbClr val="000000"/>
                </a:solidFill>
                <a:latin typeface="Times New Roman"/>
                <a:ea typeface="Times New Roman"/>
                <a:cs typeface="Times New Roman"/>
                <a:sym typeface="Times New Roman"/>
              </a:defRPr>
            </a:pPr>
            <a:r>
              <a:t> Al no aceptar el pedido, Bertier se llevó preso a Francia al papa el año 1798. </a:t>
            </a:r>
          </a:p>
          <a:p>
            <a:pPr marL="381000" indent="-381000" algn="l" defTabSz="914400">
              <a:spcBef>
                <a:spcPts val="900"/>
              </a:spcBef>
              <a:buClr>
                <a:srgbClr val="9A7865"/>
              </a:buClr>
              <a:buSzPct val="40000"/>
              <a:buBlip>
                <a:blip r:embed="rId2"/>
              </a:buBlip>
              <a:defRPr sz="3600">
                <a:solidFill>
                  <a:srgbClr val="000000"/>
                </a:solidFill>
                <a:latin typeface="Times New Roman"/>
                <a:ea typeface="Times New Roman"/>
                <a:cs typeface="Times New Roman"/>
                <a:sym typeface="Times New Roman"/>
              </a:defRPr>
            </a:pPr>
            <a:r>
              <a:t>Aunque fue tratado con todos los honores, se lo privó de todo poder político así como de la escolta de su Guardia Suiza, que fue sustituida por soldados de la República.</a:t>
            </a:r>
          </a:p>
        </p:txBody>
      </p:sp>
      <p:sp>
        <p:nvSpPr>
          <p:cNvPr id="159" name="Shape 159"/>
          <p:cNvSpPr/>
          <p:nvPr/>
        </p:nvSpPr>
        <p:spPr>
          <a:xfrm>
            <a:off x="1625437" y="1301496"/>
            <a:ext cx="9547998" cy="676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a:solidFill>
                  <a:srgbClr val="000000"/>
                </a:solidFill>
                <a:latin typeface="Times New Roman"/>
                <a:ea typeface="Times New Roman"/>
                <a:cs typeface="Times New Roman"/>
                <a:sym typeface="Times New Roman"/>
              </a:defRPr>
            </a:lvl1pPr>
          </a:lstStyle>
          <a:p>
            <a:pPr/>
            <a:r>
              <a:t>Cumplimiento Profético de los 1260 años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1" isInverted="0"/>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nvSpPr>
        <p:spPr>
          <a:xfrm>
            <a:off x="573806" y="981060"/>
            <a:ext cx="12187388" cy="86470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914400">
              <a:spcBef>
                <a:spcPts val="800"/>
              </a:spcBef>
              <a:buFont typeface="Arial"/>
              <a:defRPr sz="3600">
                <a:solidFill>
                  <a:srgbClr val="000000"/>
                </a:solidFill>
                <a:latin typeface="Times New Roman"/>
                <a:ea typeface="Times New Roman"/>
                <a:cs typeface="Times New Roman"/>
                <a:sym typeface="Times New Roman"/>
              </a:defRPr>
            </a:pPr>
            <a:r>
              <a:t>El papa moriría un año después dejando vacante la sede pontificia.</a:t>
            </a:r>
          </a:p>
          <a:p>
            <a:pPr algn="l" defTabSz="914400">
              <a:spcBef>
                <a:spcPts val="800"/>
              </a:spcBef>
              <a:buFont typeface="Arial"/>
              <a:defRPr sz="3600">
                <a:solidFill>
                  <a:srgbClr val="000000"/>
                </a:solidFill>
                <a:latin typeface="Times New Roman"/>
                <a:ea typeface="Times New Roman"/>
                <a:cs typeface="Times New Roman"/>
                <a:sym typeface="Times New Roman"/>
              </a:defRPr>
            </a:pPr>
          </a:p>
          <a:p>
            <a:pPr algn="l" defTabSz="914400">
              <a:spcBef>
                <a:spcPts val="800"/>
              </a:spcBef>
              <a:buFont typeface="Arial"/>
              <a:defRPr sz="3600">
                <a:solidFill>
                  <a:srgbClr val="000000"/>
                </a:solidFill>
                <a:latin typeface="Times New Roman"/>
                <a:ea typeface="Times New Roman"/>
                <a:cs typeface="Times New Roman"/>
                <a:sym typeface="Times New Roman"/>
              </a:defRPr>
            </a:pPr>
          </a:p>
          <a:p>
            <a:pPr algn="l" defTabSz="914400">
              <a:spcBef>
                <a:spcPts val="800"/>
              </a:spcBef>
              <a:buFont typeface="Arial"/>
              <a:defRPr sz="3600">
                <a:solidFill>
                  <a:srgbClr val="000000"/>
                </a:solidFill>
                <a:latin typeface="Times New Roman"/>
                <a:ea typeface="Times New Roman"/>
                <a:cs typeface="Times New Roman"/>
                <a:sym typeface="Times New Roman"/>
              </a:defRPr>
            </a:pPr>
          </a:p>
          <a:p>
            <a:pPr algn="l" defTabSz="914400">
              <a:spcBef>
                <a:spcPts val="800"/>
              </a:spcBef>
              <a:buFont typeface="Arial"/>
              <a:defRPr sz="3600">
                <a:solidFill>
                  <a:srgbClr val="000000"/>
                </a:solidFill>
                <a:latin typeface="Times New Roman"/>
                <a:ea typeface="Times New Roman"/>
                <a:cs typeface="Times New Roman"/>
                <a:sym typeface="Times New Roman"/>
              </a:defRPr>
            </a:pPr>
          </a:p>
          <a:p>
            <a:pPr algn="l" defTabSz="914400">
              <a:spcBef>
                <a:spcPts val="800"/>
              </a:spcBef>
              <a:buFont typeface="Arial"/>
              <a:defRPr sz="3600">
                <a:solidFill>
                  <a:srgbClr val="000000"/>
                </a:solidFill>
                <a:latin typeface="Times New Roman"/>
                <a:ea typeface="Times New Roman"/>
                <a:cs typeface="Times New Roman"/>
                <a:sym typeface="Times New Roman"/>
              </a:defRPr>
            </a:pPr>
          </a:p>
          <a:p>
            <a:pPr algn="l" defTabSz="914400">
              <a:spcBef>
                <a:spcPts val="800"/>
              </a:spcBef>
              <a:buFont typeface="Arial"/>
              <a:defRPr sz="3600">
                <a:solidFill>
                  <a:srgbClr val="000000"/>
                </a:solidFill>
                <a:latin typeface="Times New Roman"/>
                <a:ea typeface="Times New Roman"/>
                <a:cs typeface="Times New Roman"/>
                <a:sym typeface="Times New Roman"/>
              </a:defRPr>
            </a:pPr>
          </a:p>
          <a:p>
            <a:pPr algn="l" defTabSz="914400">
              <a:spcBef>
                <a:spcPts val="800"/>
              </a:spcBef>
              <a:buFont typeface="Arial"/>
              <a:defRPr sz="3600">
                <a:solidFill>
                  <a:srgbClr val="000000"/>
                </a:solidFill>
                <a:latin typeface="Times New Roman"/>
                <a:ea typeface="Times New Roman"/>
                <a:cs typeface="Times New Roman"/>
                <a:sym typeface="Times New Roman"/>
              </a:defRPr>
            </a:pPr>
          </a:p>
          <a:p>
            <a:pPr algn="l" defTabSz="914400">
              <a:spcBef>
                <a:spcPts val="800"/>
              </a:spcBef>
              <a:buFont typeface="Arial"/>
              <a:defRPr sz="3600">
                <a:solidFill>
                  <a:srgbClr val="000000"/>
                </a:solidFill>
                <a:latin typeface="Times New Roman"/>
                <a:ea typeface="Times New Roman"/>
                <a:cs typeface="Times New Roman"/>
                <a:sym typeface="Times New Roman"/>
              </a:defRPr>
            </a:pPr>
          </a:p>
          <a:p>
            <a:pPr algn="l" defTabSz="914400">
              <a:spcBef>
                <a:spcPts val="800"/>
              </a:spcBef>
              <a:buFont typeface="Arial"/>
              <a:defRPr sz="3600">
                <a:solidFill>
                  <a:srgbClr val="000000"/>
                </a:solidFill>
                <a:latin typeface="Times New Roman"/>
                <a:ea typeface="Times New Roman"/>
                <a:cs typeface="Times New Roman"/>
                <a:sym typeface="Times New Roman"/>
              </a:defRPr>
            </a:pPr>
            <a:r>
              <a:t>Los investigadores bíblicos estudiaron las  profecías de tiempo:  los 1260 de Daniel 7:25 y de los 2300 días de Daniel 8:14.</a:t>
            </a:r>
            <a:br/>
          </a:p>
        </p:txBody>
      </p:sp>
      <p:pic>
        <p:nvPicPr>
          <p:cNvPr id="162" name="Resultado de imagen para general berthier.jpg" descr="Resultado de imagen para general berthier"/>
          <p:cNvPicPr>
            <a:picLocks noChangeAspect="1"/>
          </p:cNvPicPr>
          <p:nvPr/>
        </p:nvPicPr>
        <p:blipFill>
          <a:blip r:embed="rId2">
            <a:extLst/>
          </a:blip>
          <a:stretch>
            <a:fillRect/>
          </a:stretch>
        </p:blipFill>
        <p:spPr>
          <a:xfrm>
            <a:off x="7367587" y="2186924"/>
            <a:ext cx="4035165" cy="4781486"/>
          </a:xfrm>
          <a:prstGeom prst="rect">
            <a:avLst/>
          </a:prstGeom>
          <a:ln w="12700">
            <a:miter lim="400000"/>
          </a:ln>
        </p:spPr>
      </p:pic>
      <p:pic>
        <p:nvPicPr>
          <p:cNvPr id="163" name="Pompeo Batoni - Ritratto di Papa Pio VI (National Gallery of Ireland).jpg" descr="Pompeo Batoni - Ritratto di Papa Pio VI (National Gallery of Ireland).jpg"/>
          <p:cNvPicPr>
            <a:picLocks noChangeAspect="1"/>
          </p:cNvPicPr>
          <p:nvPr/>
        </p:nvPicPr>
        <p:blipFill>
          <a:blip r:embed="rId3">
            <a:extLst/>
          </a:blip>
          <a:srcRect l="7936" t="9248" r="14030" b="35940"/>
          <a:stretch>
            <a:fillRect/>
          </a:stretch>
        </p:blipFill>
        <p:spPr>
          <a:xfrm>
            <a:off x="941268" y="2293452"/>
            <a:ext cx="4675692" cy="45684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Resultado de imagen de Johann petri.jpg" descr="Resultado de imagen de Johann petri"/>
          <p:cNvPicPr>
            <a:picLocks noChangeAspect="1"/>
          </p:cNvPicPr>
          <p:nvPr/>
        </p:nvPicPr>
        <p:blipFill>
          <a:blip r:embed="rId2">
            <a:extLst/>
          </a:blip>
          <a:stretch>
            <a:fillRect/>
          </a:stretch>
        </p:blipFill>
        <p:spPr>
          <a:xfrm>
            <a:off x="698500" y="2820987"/>
            <a:ext cx="3290394" cy="3463759"/>
          </a:xfrm>
          <a:prstGeom prst="rect">
            <a:avLst/>
          </a:prstGeom>
          <a:ln w="12700">
            <a:miter lim="400000"/>
          </a:ln>
        </p:spPr>
      </p:pic>
      <p:sp>
        <p:nvSpPr>
          <p:cNvPr id="166" name="Shape 166"/>
          <p:cNvSpPr/>
          <p:nvPr/>
        </p:nvSpPr>
        <p:spPr>
          <a:xfrm>
            <a:off x="4548906" y="2351785"/>
            <a:ext cx="7626947" cy="47882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914400">
              <a:spcBef>
                <a:spcPts val="800"/>
              </a:spcBef>
              <a:buFont typeface="Arial"/>
              <a:defRPr sz="3600">
                <a:solidFill>
                  <a:srgbClr val="FF0000"/>
                </a:solidFill>
                <a:latin typeface="Times New Roman"/>
                <a:ea typeface="Times New Roman"/>
                <a:cs typeface="Times New Roman"/>
                <a:sym typeface="Times New Roman"/>
              </a:defRPr>
            </a:pPr>
            <a:r>
              <a:t>Johann Petri </a:t>
            </a:r>
            <a:r>
              <a:rPr>
                <a:solidFill>
                  <a:srgbClr val="000000"/>
                </a:solidFill>
              </a:rPr>
              <a:t>de Alemania, ya marcaba el inicio de las 70 semanas con el inicio de las 2300 tardes y mañanas en el año 453.</a:t>
            </a:r>
            <a:endParaRPr>
              <a:solidFill>
                <a:srgbClr val="000000"/>
              </a:solidFill>
            </a:endParaRPr>
          </a:p>
          <a:p>
            <a:pPr algn="l" defTabSz="914400">
              <a:spcBef>
                <a:spcPts val="800"/>
              </a:spcBef>
              <a:buFont typeface="Arial"/>
              <a:defRPr sz="3600">
                <a:solidFill>
                  <a:srgbClr val="FF0000"/>
                </a:solidFill>
                <a:latin typeface="Times New Roman"/>
                <a:ea typeface="Times New Roman"/>
                <a:cs typeface="Times New Roman"/>
                <a:sym typeface="Times New Roman"/>
              </a:defRPr>
            </a:pPr>
            <a:endParaRPr>
              <a:solidFill>
                <a:srgbClr val="000000"/>
              </a:solidFill>
            </a:endParaRPr>
          </a:p>
          <a:p>
            <a:pPr algn="l" defTabSz="914400">
              <a:spcBef>
                <a:spcPts val="800"/>
              </a:spcBef>
              <a:buFont typeface="Arial"/>
              <a:defRPr sz="3600">
                <a:solidFill>
                  <a:srgbClr val="FF0000"/>
                </a:solidFill>
                <a:latin typeface="Times New Roman"/>
                <a:ea typeface="Times New Roman"/>
                <a:cs typeface="Times New Roman"/>
                <a:sym typeface="Times New Roman"/>
              </a:defRPr>
            </a:pPr>
            <a:endParaRPr>
              <a:solidFill>
                <a:srgbClr val="000000"/>
              </a:solidFill>
            </a:endParaRPr>
          </a:p>
          <a:p>
            <a:pPr algn="l" defTabSz="914400">
              <a:spcBef>
                <a:spcPts val="800"/>
              </a:spcBef>
              <a:buFont typeface="Arial"/>
              <a:defRPr sz="3600">
                <a:solidFill>
                  <a:srgbClr val="FF0000"/>
                </a:solidFill>
                <a:latin typeface="Times New Roman"/>
                <a:ea typeface="Times New Roman"/>
                <a:cs typeface="Times New Roman"/>
                <a:sym typeface="Times New Roman"/>
              </a:defRPr>
            </a:pPr>
          </a:p>
          <a:p>
            <a:pPr algn="l" defTabSz="914400">
              <a:spcBef>
                <a:spcPts val="800"/>
              </a:spcBef>
              <a:buFont typeface="Arial"/>
              <a:defRPr sz="3600">
                <a:solidFill>
                  <a:srgbClr val="FF0000"/>
                </a:solidFill>
                <a:latin typeface="Times New Roman"/>
                <a:ea typeface="Times New Roman"/>
                <a:cs typeface="Times New Roman"/>
                <a:sym typeface="Times New Roman"/>
              </a:defRPr>
            </a:pPr>
            <a:r>
              <a:t>Hans Wood </a:t>
            </a:r>
            <a:r>
              <a:rPr>
                <a:solidFill>
                  <a:srgbClr val="000000"/>
                </a:solidFill>
              </a:rPr>
              <a:t>de Irlanda marcaba el inicio de los dos periodos el año 420 a. C.</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8" name="Resultado de imagen de manuel lacunza.jpg" descr="Resultado de imagen de manuel lacunza"/>
          <p:cNvPicPr>
            <a:picLocks noChangeAspect="1"/>
          </p:cNvPicPr>
          <p:nvPr/>
        </p:nvPicPr>
        <p:blipFill>
          <a:blip r:embed="rId2">
            <a:extLst/>
          </a:blip>
          <a:stretch>
            <a:fillRect/>
          </a:stretch>
        </p:blipFill>
        <p:spPr>
          <a:xfrm>
            <a:off x="679450" y="731837"/>
            <a:ext cx="4059238" cy="3022601"/>
          </a:xfrm>
          <a:prstGeom prst="rect">
            <a:avLst/>
          </a:prstGeom>
          <a:ln w="12700">
            <a:miter lim="400000"/>
          </a:ln>
        </p:spPr>
      </p:pic>
      <p:sp>
        <p:nvSpPr>
          <p:cNvPr id="169" name="Shape 169"/>
          <p:cNvSpPr/>
          <p:nvPr/>
        </p:nvSpPr>
        <p:spPr>
          <a:xfrm>
            <a:off x="5703986" y="1377950"/>
            <a:ext cx="5022157" cy="14727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914400">
              <a:defRPr b="1" sz="4800">
                <a:solidFill>
                  <a:srgbClr val="000000"/>
                </a:solidFill>
                <a:latin typeface="Times New Roman"/>
                <a:ea typeface="Times New Roman"/>
                <a:cs typeface="Times New Roman"/>
                <a:sym typeface="Times New Roman"/>
              </a:defRPr>
            </a:lvl1pPr>
          </a:lstStyle>
          <a:p>
            <a:pPr/>
            <a:r>
              <a:t>Manuel Lacunza:  1731 -1801</a:t>
            </a:r>
          </a:p>
        </p:txBody>
      </p:sp>
      <p:sp>
        <p:nvSpPr>
          <p:cNvPr id="170" name="Shape 170"/>
          <p:cNvSpPr/>
          <p:nvPr/>
        </p:nvSpPr>
        <p:spPr>
          <a:xfrm>
            <a:off x="787313" y="4304766"/>
            <a:ext cx="11430174" cy="29037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914400">
              <a:spcBef>
                <a:spcPts val="600"/>
              </a:spcBef>
              <a:buFont typeface="Arial"/>
              <a:defRPr sz="3200">
                <a:solidFill>
                  <a:srgbClr val="000000"/>
                </a:solidFill>
                <a:latin typeface="Times New Roman"/>
                <a:ea typeface="Times New Roman"/>
                <a:cs typeface="Times New Roman"/>
                <a:sym typeface="Times New Roman"/>
              </a:defRPr>
            </a:lvl1pPr>
          </a:lstStyle>
          <a:p>
            <a:pPr/>
            <a:r>
              <a:t>“En la América del Sur, en medio de la barbarie y de las supercherías de los ministros de la religión, el jesuita chileno Lacunza se abrió camino hasta las Sagradas Escrituras y allí encontró la verdad de la próxima vuelta de Cristo. Impelido a dar el aviso, pero deseando no obstante librarse de la censura de Roma, publicó sus opiniones bajo el seudónimo de "Rabbi Ben -Ezra," dándose por judío convertido… </a:t>
            </a:r>
          </a:p>
        </p:txBody>
      </p:sp>
    </p:spTree>
  </p:cSld>
  <p:clrMapOvr>
    <a:masterClrMapping/>
  </p:clrMapOvr>
  <mc:AlternateContent xmlns:mc="http://schemas.openxmlformats.org/markup-compatibility/2006">
    <mc:Choice xmlns:p14="http://schemas.microsoft.com/office/powerpoint/2010/main" Requires="p14">
      <p:transition spd="slow" advClick="1" p14:dur="1500">
        <p14:warp/>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nvSpPr>
        <p:spPr>
          <a:xfrm>
            <a:off x="876300" y="1893428"/>
            <a:ext cx="5037932" cy="47833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914400">
              <a:spcBef>
                <a:spcPts val="800"/>
              </a:spcBef>
              <a:buFont typeface="Arial"/>
              <a:defRPr sz="3200">
                <a:solidFill>
                  <a:srgbClr val="000000"/>
                </a:solidFill>
                <a:latin typeface="Times New Roman"/>
                <a:ea typeface="Times New Roman"/>
                <a:cs typeface="Times New Roman"/>
                <a:sym typeface="Times New Roman"/>
              </a:defRPr>
            </a:pPr>
            <a:r>
              <a:t>“… Lacunza vivió en el siglo XVIII, pero fue tan sólo hacia 1825 cuando su libro fue traducido al inglés en Londres. Su publicación contribuyó a aumentar el interés que se estaba despertando ya en Inglaterra por la cuestión del segundo advenimiento.” </a:t>
            </a:r>
            <a:r>
              <a:rPr b="1" i="1" sz="2800">
                <a:solidFill>
                  <a:schemeClr val="accent5">
                    <a:hueOff val="122773"/>
                    <a:satOff val="6301"/>
                    <a:lumOff val="-20829"/>
                  </a:schemeClr>
                </a:solidFill>
              </a:rPr>
              <a:t>C. S. 412.</a:t>
            </a:r>
          </a:p>
        </p:txBody>
      </p:sp>
      <p:pic>
        <p:nvPicPr>
          <p:cNvPr id="173" name="image.png"/>
          <p:cNvPicPr>
            <a:picLocks noChangeAspect="1"/>
          </p:cNvPicPr>
          <p:nvPr/>
        </p:nvPicPr>
        <p:blipFill>
          <a:blip r:embed="rId2">
            <a:extLst/>
          </a:blip>
          <a:srcRect l="12048" t="4531" r="6024" b="12374"/>
          <a:stretch>
            <a:fillRect/>
          </a:stretch>
        </p:blipFill>
        <p:spPr>
          <a:xfrm>
            <a:off x="6880224" y="699702"/>
            <a:ext cx="5038094" cy="815095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cover dir="d"/>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nvSpPr>
        <p:spPr>
          <a:xfrm>
            <a:off x="804043" y="1257300"/>
            <a:ext cx="7636521" cy="12738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914400">
              <a:defRPr b="1">
                <a:solidFill>
                  <a:srgbClr val="002060"/>
                </a:solidFill>
                <a:latin typeface="Times New Roman"/>
                <a:ea typeface="Times New Roman"/>
                <a:cs typeface="Times New Roman"/>
                <a:sym typeface="Times New Roman"/>
              </a:defRPr>
            </a:lvl1pPr>
          </a:lstStyle>
          <a:p>
            <a:pPr/>
            <a:r>
              <a:t>Edward Irving  (1792-1834) y el libro de Lacunza</a:t>
            </a:r>
          </a:p>
        </p:txBody>
      </p:sp>
      <p:pic>
        <p:nvPicPr>
          <p:cNvPr id="176" name="image.png"/>
          <p:cNvPicPr>
            <a:picLocks noChangeAspect="1"/>
          </p:cNvPicPr>
          <p:nvPr/>
        </p:nvPicPr>
        <p:blipFill>
          <a:blip r:embed="rId2">
            <a:extLst/>
          </a:blip>
          <a:srcRect l="3700" t="32569" r="19982" b="40098"/>
          <a:stretch>
            <a:fillRect/>
          </a:stretch>
        </p:blipFill>
        <p:spPr>
          <a:xfrm>
            <a:off x="6797674" y="3125509"/>
            <a:ext cx="4411664" cy="2797176"/>
          </a:xfrm>
          <a:prstGeom prst="rect">
            <a:avLst/>
          </a:prstGeom>
          <a:ln w="12700">
            <a:miter lim="400000"/>
          </a:ln>
        </p:spPr>
      </p:pic>
      <p:sp>
        <p:nvSpPr>
          <p:cNvPr id="177" name="Shape 177"/>
          <p:cNvSpPr/>
          <p:nvPr/>
        </p:nvSpPr>
        <p:spPr>
          <a:xfrm>
            <a:off x="2069120" y="2930398"/>
            <a:ext cx="3099570" cy="31873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2900" indent="-342900" algn="l" defTabSz="914400">
              <a:lnSpc>
                <a:spcPct val="90000"/>
              </a:lnSpc>
              <a:spcBef>
                <a:spcPts val="600"/>
              </a:spcBef>
              <a:buSzPct val="100000"/>
              <a:buFont typeface="Arial"/>
              <a:buChar char="•"/>
              <a:defRPr b="1" sz="3200">
                <a:solidFill>
                  <a:srgbClr val="000000"/>
                </a:solidFill>
                <a:latin typeface="Times New Roman"/>
                <a:ea typeface="Times New Roman"/>
                <a:cs typeface="Times New Roman"/>
                <a:sym typeface="Times New Roman"/>
              </a:defRPr>
            </a:pPr>
            <a:r>
              <a:t>Predicador presbiteriano inglés.</a:t>
            </a:r>
          </a:p>
          <a:p>
            <a:pPr marL="342900" indent="-342900" algn="l" defTabSz="914400">
              <a:lnSpc>
                <a:spcPct val="90000"/>
              </a:lnSpc>
              <a:spcBef>
                <a:spcPts val="600"/>
              </a:spcBef>
              <a:buSzPct val="100000"/>
              <a:buFont typeface="Arial"/>
              <a:buChar char="•"/>
              <a:defRPr b="1" sz="3200">
                <a:solidFill>
                  <a:srgbClr val="000000"/>
                </a:solidFill>
                <a:latin typeface="Times New Roman"/>
                <a:ea typeface="Times New Roman"/>
                <a:cs typeface="Times New Roman"/>
                <a:sym typeface="Times New Roman"/>
              </a:defRPr>
            </a:pPr>
            <a:r>
              <a:t>Desde 1826 comenzó a estudiar las profecías.</a:t>
            </a:r>
          </a:p>
        </p:txBody>
      </p:sp>
      <p:sp>
        <p:nvSpPr>
          <p:cNvPr id="178" name="Shape 178"/>
          <p:cNvSpPr/>
          <p:nvPr/>
        </p:nvSpPr>
        <p:spPr>
          <a:xfrm>
            <a:off x="1920006" y="7048500"/>
            <a:ext cx="9164788" cy="1295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914400">
              <a:spcBef>
                <a:spcPts val="900"/>
              </a:spcBef>
              <a:defRPr b="1">
                <a:solidFill>
                  <a:srgbClr val="000000"/>
                </a:solidFill>
                <a:latin typeface="Calibri"/>
                <a:ea typeface="Calibri"/>
                <a:cs typeface="Calibri"/>
                <a:sym typeface="Calibri"/>
              </a:defRPr>
            </a:pPr>
            <a:r>
              <a:t>En forma interesante descubrió el libro de Lacunza.</a:t>
            </a:r>
            <a:r>
              <a:rPr b="0"/>
              <a:t> </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nvSpPr>
        <p:spPr>
          <a:xfrm>
            <a:off x="786680" y="1238250"/>
            <a:ext cx="11094493" cy="12738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914400">
              <a:defRPr b="1">
                <a:solidFill>
                  <a:srgbClr val="000000"/>
                </a:solidFill>
                <a:latin typeface="Times New Roman"/>
                <a:ea typeface="Times New Roman"/>
                <a:cs typeface="Times New Roman"/>
                <a:sym typeface="Times New Roman"/>
              </a:defRPr>
            </a:lvl1pPr>
          </a:lstStyle>
          <a:p>
            <a:pPr/>
            <a:r>
              <a:t>PROCLAMACIÓN MUNDIAL DE LA PROXIMIDAD DE LA II VENIDA DE CRISTO</a:t>
            </a:r>
          </a:p>
        </p:txBody>
      </p:sp>
      <p:sp>
        <p:nvSpPr>
          <p:cNvPr id="181" name="Shape 181"/>
          <p:cNvSpPr/>
          <p:nvPr/>
        </p:nvSpPr>
        <p:spPr>
          <a:xfrm>
            <a:off x="955153" y="3869435"/>
            <a:ext cx="11094493" cy="23449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914400">
              <a:spcBef>
                <a:spcPts val="800"/>
              </a:spcBef>
              <a:buFont typeface="Arial"/>
              <a:defRPr sz="3600">
                <a:solidFill>
                  <a:srgbClr val="000000"/>
                </a:solidFill>
                <a:latin typeface="Times New Roman"/>
                <a:ea typeface="Times New Roman"/>
                <a:cs typeface="Times New Roman"/>
                <a:sym typeface="Times New Roman"/>
              </a:defRPr>
            </a:pPr>
            <a:r>
              <a:t>Alrededor de 1800, muchos comentadores protestantes estaban convencidos que la profecía de 1260 años de supremacía papal había concluido en la década de 1790. </a:t>
            </a:r>
          </a:p>
          <a:p>
            <a:pPr algn="l" defTabSz="914400">
              <a:spcBef>
                <a:spcPts val="800"/>
              </a:spcBef>
              <a:buFont typeface="Arial"/>
              <a:defRPr sz="3600">
                <a:solidFill>
                  <a:srgbClr val="000000"/>
                </a:solidFill>
                <a:latin typeface="Calibri"/>
                <a:ea typeface="Calibri"/>
                <a:cs typeface="Calibri"/>
                <a:sym typeface="Calibri"/>
              </a:defRPr>
            </a:pPr>
            <a:r>
              <a:rPr>
                <a:latin typeface="Times New Roman"/>
                <a:ea typeface="Times New Roman"/>
                <a:cs typeface="Times New Roman"/>
                <a:sym typeface="Times New Roman"/>
              </a:rPr>
              <a:t>Luego la atención se comenzó a trasladar a los 2300 días.</a:t>
            </a:r>
            <a:r>
              <a:t> </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04" name="Group 204"/>
          <p:cNvGrpSpPr/>
          <p:nvPr/>
        </p:nvGrpSpPr>
        <p:grpSpPr>
          <a:xfrm>
            <a:off x="693932" y="1849933"/>
            <a:ext cx="11336750" cy="7058080"/>
            <a:chOff x="0" y="0"/>
            <a:chExt cx="11336748" cy="7058078"/>
          </a:xfrm>
        </p:grpSpPr>
        <p:pic>
          <p:nvPicPr>
            <p:cNvPr id="183" name="image.pdf"/>
            <p:cNvPicPr>
              <a:picLocks noChangeAspect="1"/>
            </p:cNvPicPr>
            <p:nvPr/>
          </p:nvPicPr>
          <p:blipFill>
            <a:blip r:embed="rId2">
              <a:extLst/>
            </a:blip>
            <a:stretch>
              <a:fillRect/>
            </a:stretch>
          </p:blipFill>
          <p:spPr>
            <a:xfrm>
              <a:off x="0" y="637351"/>
              <a:ext cx="5132853" cy="6369583"/>
            </a:xfrm>
            <a:prstGeom prst="rect">
              <a:avLst/>
            </a:prstGeom>
            <a:ln w="12700" cap="flat">
              <a:noFill/>
              <a:miter lim="400000"/>
            </a:ln>
            <a:effectLst/>
          </p:spPr>
        </p:pic>
        <p:pic>
          <p:nvPicPr>
            <p:cNvPr id="184" name="image.pdf"/>
            <p:cNvPicPr>
              <a:picLocks noChangeAspect="1"/>
            </p:cNvPicPr>
            <p:nvPr/>
          </p:nvPicPr>
          <p:blipFill>
            <a:blip r:embed="rId3">
              <a:extLst/>
            </a:blip>
            <a:stretch>
              <a:fillRect/>
            </a:stretch>
          </p:blipFill>
          <p:spPr>
            <a:xfrm>
              <a:off x="5287898" y="5358474"/>
              <a:ext cx="2354258" cy="1648459"/>
            </a:xfrm>
            <a:prstGeom prst="rect">
              <a:avLst/>
            </a:prstGeom>
            <a:ln w="12700" cap="flat">
              <a:noFill/>
              <a:miter lim="400000"/>
            </a:ln>
            <a:effectLst/>
          </p:spPr>
        </p:pic>
        <p:pic>
          <p:nvPicPr>
            <p:cNvPr id="185" name="image.pdf"/>
            <p:cNvPicPr>
              <a:picLocks noChangeAspect="1"/>
            </p:cNvPicPr>
            <p:nvPr/>
          </p:nvPicPr>
          <p:blipFill>
            <a:blip r:embed="rId4">
              <a:extLst/>
            </a:blip>
            <a:srcRect l="0" t="0" r="0" b="14285"/>
            <a:stretch>
              <a:fillRect/>
            </a:stretch>
          </p:blipFill>
          <p:spPr>
            <a:xfrm>
              <a:off x="8072614" y="-1"/>
              <a:ext cx="3264136" cy="3115943"/>
            </a:xfrm>
            <a:prstGeom prst="rect">
              <a:avLst/>
            </a:prstGeom>
            <a:ln w="12700" cap="flat">
              <a:noFill/>
              <a:miter lim="400000"/>
            </a:ln>
            <a:effectLst/>
          </p:spPr>
        </p:pic>
        <p:pic>
          <p:nvPicPr>
            <p:cNvPr id="186" name="image.pdf"/>
            <p:cNvPicPr>
              <a:picLocks noChangeAspect="1"/>
            </p:cNvPicPr>
            <p:nvPr/>
          </p:nvPicPr>
          <p:blipFill>
            <a:blip r:embed="rId5">
              <a:extLst/>
            </a:blip>
            <a:stretch>
              <a:fillRect/>
            </a:stretch>
          </p:blipFill>
          <p:spPr>
            <a:xfrm>
              <a:off x="7540151" y="3658870"/>
              <a:ext cx="2917322" cy="3399209"/>
            </a:xfrm>
            <a:prstGeom prst="rect">
              <a:avLst/>
            </a:prstGeom>
            <a:ln w="12700" cap="flat">
              <a:noFill/>
              <a:miter lim="400000"/>
            </a:ln>
            <a:effectLst/>
          </p:spPr>
        </p:pic>
        <p:pic>
          <p:nvPicPr>
            <p:cNvPr id="187" name="image.pdf"/>
            <p:cNvPicPr>
              <a:picLocks noChangeAspect="1"/>
            </p:cNvPicPr>
            <p:nvPr/>
          </p:nvPicPr>
          <p:blipFill>
            <a:blip r:embed="rId6">
              <a:extLst/>
            </a:blip>
            <a:stretch>
              <a:fillRect/>
            </a:stretch>
          </p:blipFill>
          <p:spPr>
            <a:xfrm>
              <a:off x="5875443" y="637351"/>
              <a:ext cx="1962562" cy="2419577"/>
            </a:xfrm>
            <a:prstGeom prst="rect">
              <a:avLst/>
            </a:prstGeom>
            <a:ln w="12700" cap="flat">
              <a:noFill/>
              <a:miter lim="400000"/>
            </a:ln>
            <a:effectLst/>
          </p:spPr>
        </p:pic>
        <p:grpSp>
          <p:nvGrpSpPr>
            <p:cNvPr id="190" name="Group 190"/>
            <p:cNvGrpSpPr/>
            <p:nvPr/>
          </p:nvGrpSpPr>
          <p:grpSpPr>
            <a:xfrm>
              <a:off x="3329417" y="4508672"/>
              <a:ext cx="5875444" cy="1038648"/>
              <a:chOff x="0" y="0"/>
              <a:chExt cx="5875442" cy="1038647"/>
            </a:xfrm>
          </p:grpSpPr>
          <p:sp>
            <p:nvSpPr>
              <p:cNvPr id="188" name="Shape 188"/>
              <p:cNvSpPr/>
              <p:nvPr/>
            </p:nvSpPr>
            <p:spPr>
              <a:xfrm flipV="1">
                <a:off x="-1" y="566534"/>
                <a:ext cx="5189976" cy="472114"/>
              </a:xfrm>
              <a:prstGeom prst="line">
                <a:avLst/>
              </a:prstGeom>
              <a:noFill/>
              <a:ln w="57150" cap="flat">
                <a:solidFill>
                  <a:srgbClr val="000000"/>
                </a:solidFill>
                <a:prstDash val="solid"/>
                <a:round/>
                <a:tailEnd type="triangle" w="med" len="med"/>
              </a:ln>
              <a:effectLst/>
            </p:spPr>
            <p:txBody>
              <a:bodyPr wrap="square" lIns="45719" tIns="45719" rIns="45719" bIns="45719" numCol="1" anchor="t">
                <a:noAutofit/>
              </a:bodyPr>
              <a:lstStyle/>
              <a:p>
                <a:pPr algn="l" defTabSz="914400">
                  <a:defRPr sz="1800">
                    <a:solidFill>
                      <a:srgbClr val="000000"/>
                    </a:solidFill>
                    <a:latin typeface="Calibri"/>
                    <a:ea typeface="Calibri"/>
                    <a:cs typeface="Calibri"/>
                    <a:sym typeface="Calibri"/>
                  </a:defRPr>
                </a:pPr>
              </a:p>
            </p:txBody>
          </p:sp>
          <p:pic>
            <p:nvPicPr>
              <p:cNvPr id="189" name="image.pdf"/>
              <p:cNvPicPr>
                <a:picLocks noChangeAspect="1"/>
              </p:cNvPicPr>
              <p:nvPr/>
            </p:nvPicPr>
            <p:blipFill>
              <a:blip r:embed="rId7">
                <a:extLst/>
              </a:blip>
              <a:stretch>
                <a:fillRect/>
              </a:stretch>
            </p:blipFill>
            <p:spPr>
              <a:xfrm>
                <a:off x="4406582" y="0"/>
                <a:ext cx="1468861" cy="954061"/>
              </a:xfrm>
              <a:prstGeom prst="rect">
                <a:avLst/>
              </a:prstGeom>
              <a:ln w="12700" cap="flat">
                <a:noFill/>
                <a:miter lim="400000"/>
              </a:ln>
              <a:effectLst/>
            </p:spPr>
          </p:pic>
        </p:grpSp>
        <p:grpSp>
          <p:nvGrpSpPr>
            <p:cNvPr id="193" name="Group 193"/>
            <p:cNvGrpSpPr/>
            <p:nvPr/>
          </p:nvGrpSpPr>
          <p:grpSpPr>
            <a:xfrm>
              <a:off x="5483746" y="2903490"/>
              <a:ext cx="3525267" cy="3597891"/>
              <a:chOff x="0" y="0"/>
              <a:chExt cx="3525266" cy="3597889"/>
            </a:xfrm>
          </p:grpSpPr>
          <p:sp>
            <p:nvSpPr>
              <p:cNvPr id="191" name="Shape 191"/>
              <p:cNvSpPr/>
              <p:nvPr/>
            </p:nvSpPr>
            <p:spPr>
              <a:xfrm flipH="1">
                <a:off x="783392" y="0"/>
                <a:ext cx="2741875" cy="3210364"/>
              </a:xfrm>
              <a:prstGeom prst="line">
                <a:avLst/>
              </a:prstGeom>
              <a:noFill/>
              <a:ln w="57150" cap="flat">
                <a:solidFill>
                  <a:srgbClr val="000000"/>
                </a:solidFill>
                <a:prstDash val="solid"/>
                <a:round/>
                <a:tailEnd type="triangle" w="med" len="med"/>
              </a:ln>
              <a:effectLst/>
            </p:spPr>
            <p:txBody>
              <a:bodyPr wrap="square" lIns="45719" tIns="45719" rIns="45719" bIns="45719" numCol="1" anchor="t">
                <a:noAutofit/>
              </a:bodyPr>
              <a:lstStyle/>
              <a:p>
                <a:pPr algn="l" defTabSz="914400">
                  <a:defRPr sz="1800">
                    <a:solidFill>
                      <a:srgbClr val="000000"/>
                    </a:solidFill>
                    <a:latin typeface="Calibri"/>
                    <a:ea typeface="Calibri"/>
                    <a:cs typeface="Calibri"/>
                    <a:sym typeface="Calibri"/>
                  </a:defRPr>
                </a:pPr>
              </a:p>
            </p:txBody>
          </p:sp>
          <p:pic>
            <p:nvPicPr>
              <p:cNvPr id="192" name="image.pdf"/>
              <p:cNvPicPr>
                <a:picLocks noChangeAspect="1"/>
              </p:cNvPicPr>
              <p:nvPr/>
            </p:nvPicPr>
            <p:blipFill>
              <a:blip r:embed="rId7">
                <a:extLst/>
              </a:blip>
              <a:stretch>
                <a:fillRect/>
              </a:stretch>
            </p:blipFill>
            <p:spPr>
              <a:xfrm>
                <a:off x="0" y="2643829"/>
                <a:ext cx="1468861" cy="954061"/>
              </a:xfrm>
              <a:prstGeom prst="rect">
                <a:avLst/>
              </a:prstGeom>
              <a:ln w="12700" cap="flat">
                <a:noFill/>
                <a:miter lim="400000"/>
              </a:ln>
              <a:effectLst/>
            </p:spPr>
          </p:pic>
        </p:grpSp>
        <p:grpSp>
          <p:nvGrpSpPr>
            <p:cNvPr id="196" name="Group 196"/>
            <p:cNvGrpSpPr/>
            <p:nvPr/>
          </p:nvGrpSpPr>
          <p:grpSpPr>
            <a:xfrm>
              <a:off x="6169215" y="1581576"/>
              <a:ext cx="1468862" cy="4343434"/>
              <a:chOff x="0" y="0"/>
              <a:chExt cx="1468860" cy="4343432"/>
            </a:xfrm>
          </p:grpSpPr>
          <p:sp>
            <p:nvSpPr>
              <p:cNvPr id="194" name="Shape 194"/>
              <p:cNvSpPr/>
              <p:nvPr/>
            </p:nvSpPr>
            <p:spPr>
              <a:xfrm flipV="1">
                <a:off x="-1" y="660957"/>
                <a:ext cx="783394" cy="3682476"/>
              </a:xfrm>
              <a:prstGeom prst="line">
                <a:avLst/>
              </a:prstGeom>
              <a:noFill/>
              <a:ln w="57150" cap="flat">
                <a:solidFill>
                  <a:srgbClr val="000000"/>
                </a:solidFill>
                <a:prstDash val="solid"/>
                <a:round/>
                <a:tailEnd type="triangle" w="med" len="med"/>
              </a:ln>
              <a:effectLst/>
            </p:spPr>
            <p:txBody>
              <a:bodyPr wrap="square" lIns="45719" tIns="45719" rIns="45719" bIns="45719" numCol="1" anchor="t">
                <a:noAutofit/>
              </a:bodyPr>
              <a:lstStyle/>
              <a:p>
                <a:pPr algn="l" defTabSz="914400">
                  <a:defRPr sz="1800">
                    <a:solidFill>
                      <a:srgbClr val="000000"/>
                    </a:solidFill>
                    <a:latin typeface="Calibri"/>
                    <a:ea typeface="Calibri"/>
                    <a:cs typeface="Calibri"/>
                    <a:sym typeface="Calibri"/>
                  </a:defRPr>
                </a:pPr>
              </a:p>
            </p:txBody>
          </p:sp>
          <p:pic>
            <p:nvPicPr>
              <p:cNvPr id="195" name="image.pdf"/>
              <p:cNvPicPr>
                <a:picLocks noChangeAspect="1"/>
              </p:cNvPicPr>
              <p:nvPr/>
            </p:nvPicPr>
            <p:blipFill>
              <a:blip r:embed="rId7">
                <a:extLst/>
              </a:blip>
              <a:stretch>
                <a:fillRect/>
              </a:stretch>
            </p:blipFill>
            <p:spPr>
              <a:xfrm>
                <a:off x="0" y="-1"/>
                <a:ext cx="1468861" cy="954062"/>
              </a:xfrm>
              <a:prstGeom prst="rect">
                <a:avLst/>
              </a:prstGeom>
              <a:ln w="12700" cap="flat">
                <a:noFill/>
                <a:miter lim="400000"/>
              </a:ln>
              <a:effectLst/>
            </p:spPr>
          </p:pic>
        </p:grpSp>
        <p:grpSp>
          <p:nvGrpSpPr>
            <p:cNvPr id="199" name="Group 199"/>
            <p:cNvGrpSpPr/>
            <p:nvPr/>
          </p:nvGrpSpPr>
          <p:grpSpPr>
            <a:xfrm>
              <a:off x="8421468" y="2714645"/>
              <a:ext cx="1468861" cy="2266140"/>
              <a:chOff x="0" y="0"/>
              <a:chExt cx="1468860" cy="2266138"/>
            </a:xfrm>
          </p:grpSpPr>
          <p:sp>
            <p:nvSpPr>
              <p:cNvPr id="197" name="Shape 197"/>
              <p:cNvSpPr/>
              <p:nvPr/>
            </p:nvSpPr>
            <p:spPr>
              <a:xfrm flipV="1">
                <a:off x="97924" y="188844"/>
                <a:ext cx="489621" cy="2077295"/>
              </a:xfrm>
              <a:prstGeom prst="line">
                <a:avLst/>
              </a:prstGeom>
              <a:noFill/>
              <a:ln w="57150" cap="flat">
                <a:solidFill>
                  <a:srgbClr val="000000"/>
                </a:solidFill>
                <a:prstDash val="solid"/>
                <a:round/>
                <a:tailEnd type="triangle" w="med" len="med"/>
              </a:ln>
              <a:effectLst/>
            </p:spPr>
            <p:txBody>
              <a:bodyPr wrap="square" lIns="45719" tIns="45719" rIns="45719" bIns="45719" numCol="1" anchor="t">
                <a:noAutofit/>
              </a:bodyPr>
              <a:lstStyle/>
              <a:p>
                <a:pPr algn="l" defTabSz="914400">
                  <a:defRPr sz="1800">
                    <a:solidFill>
                      <a:srgbClr val="000000"/>
                    </a:solidFill>
                    <a:latin typeface="Calibri"/>
                    <a:ea typeface="Calibri"/>
                    <a:cs typeface="Calibri"/>
                    <a:sym typeface="Calibri"/>
                  </a:defRPr>
                </a:pPr>
              </a:p>
            </p:txBody>
          </p:sp>
          <p:pic>
            <p:nvPicPr>
              <p:cNvPr id="198" name="image.pdf"/>
              <p:cNvPicPr>
                <a:picLocks noChangeAspect="1"/>
              </p:cNvPicPr>
              <p:nvPr/>
            </p:nvPicPr>
            <p:blipFill>
              <a:blip r:embed="rId7">
                <a:extLst/>
              </a:blip>
              <a:stretch>
                <a:fillRect/>
              </a:stretch>
            </p:blipFill>
            <p:spPr>
              <a:xfrm>
                <a:off x="0" y="0"/>
                <a:ext cx="1468861" cy="954061"/>
              </a:xfrm>
              <a:prstGeom prst="rect">
                <a:avLst/>
              </a:prstGeom>
              <a:ln w="12700" cap="flat">
                <a:noFill/>
                <a:miter lim="400000"/>
              </a:ln>
              <a:effectLst/>
            </p:spPr>
          </p:pic>
        </p:grpSp>
        <p:grpSp>
          <p:nvGrpSpPr>
            <p:cNvPr id="202" name="Group 202"/>
            <p:cNvGrpSpPr/>
            <p:nvPr/>
          </p:nvGrpSpPr>
          <p:grpSpPr>
            <a:xfrm>
              <a:off x="2937721" y="2809067"/>
              <a:ext cx="3133571" cy="2832675"/>
              <a:chOff x="0" y="0"/>
              <a:chExt cx="3133569" cy="2832673"/>
            </a:xfrm>
          </p:grpSpPr>
          <p:pic>
            <p:nvPicPr>
              <p:cNvPr id="200" name="image.pdf"/>
              <p:cNvPicPr>
                <a:picLocks noChangeAspect="1"/>
              </p:cNvPicPr>
              <p:nvPr/>
            </p:nvPicPr>
            <p:blipFill>
              <a:blip r:embed="rId7">
                <a:extLst/>
              </a:blip>
              <a:stretch>
                <a:fillRect/>
              </a:stretch>
            </p:blipFill>
            <p:spPr>
              <a:xfrm>
                <a:off x="0" y="-1"/>
                <a:ext cx="1468861" cy="954062"/>
              </a:xfrm>
              <a:prstGeom prst="rect">
                <a:avLst/>
              </a:prstGeom>
              <a:ln w="12700" cap="flat">
                <a:noFill/>
                <a:miter lim="400000"/>
              </a:ln>
              <a:effectLst/>
            </p:spPr>
          </p:pic>
          <p:sp>
            <p:nvSpPr>
              <p:cNvPr id="201" name="Shape 201"/>
              <p:cNvSpPr/>
              <p:nvPr/>
            </p:nvSpPr>
            <p:spPr>
              <a:xfrm>
                <a:off x="1077164" y="660957"/>
                <a:ext cx="2056406" cy="2171717"/>
              </a:xfrm>
              <a:prstGeom prst="line">
                <a:avLst/>
              </a:prstGeom>
              <a:noFill/>
              <a:ln w="57150" cap="flat">
                <a:solidFill>
                  <a:srgbClr val="000000"/>
                </a:solidFill>
                <a:prstDash val="solid"/>
                <a:round/>
                <a:headEnd type="triangle" w="med" len="med"/>
              </a:ln>
              <a:effectLst/>
            </p:spPr>
            <p:txBody>
              <a:bodyPr wrap="square" lIns="45719" tIns="45719" rIns="45719" bIns="45719" numCol="1" anchor="t">
                <a:noAutofit/>
              </a:bodyPr>
              <a:lstStyle/>
              <a:p>
                <a:pPr algn="l" defTabSz="914400">
                  <a:defRPr sz="1800">
                    <a:solidFill>
                      <a:srgbClr val="000000"/>
                    </a:solidFill>
                    <a:latin typeface="Calibri"/>
                    <a:ea typeface="Calibri"/>
                    <a:cs typeface="Calibri"/>
                    <a:sym typeface="Calibri"/>
                  </a:defRPr>
                </a:pPr>
              </a:p>
            </p:txBody>
          </p:sp>
        </p:grpSp>
        <p:pic>
          <p:nvPicPr>
            <p:cNvPr id="203" name="lacunza.jpg" descr="lacunza"/>
            <p:cNvPicPr>
              <a:picLocks noChangeAspect="1"/>
            </p:cNvPicPr>
            <p:nvPr/>
          </p:nvPicPr>
          <p:blipFill>
            <a:blip r:embed="rId8">
              <a:extLst/>
            </a:blip>
            <a:stretch>
              <a:fillRect/>
            </a:stretch>
          </p:blipFill>
          <p:spPr>
            <a:xfrm>
              <a:off x="2350177" y="4697517"/>
              <a:ext cx="1430101" cy="1699605"/>
            </a:xfrm>
            <a:prstGeom prst="rect">
              <a:avLst/>
            </a:prstGeom>
            <a:ln w="12700" cap="flat">
              <a:noFill/>
              <a:miter lim="400000"/>
            </a:ln>
            <a:effectLst/>
          </p:spPr>
        </p:pic>
      </p:grpSp>
      <p:sp>
        <p:nvSpPr>
          <p:cNvPr id="205" name="Shape 205"/>
          <p:cNvSpPr/>
          <p:nvPr/>
        </p:nvSpPr>
        <p:spPr>
          <a:xfrm>
            <a:off x="1631590" y="838200"/>
            <a:ext cx="9741620" cy="8598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defTabSz="914400">
              <a:spcBef>
                <a:spcPts val="3200"/>
              </a:spcBef>
              <a:defRPr b="1" sz="5400">
                <a:solidFill>
                  <a:srgbClr val="000000"/>
                </a:solidFill>
                <a:latin typeface="Times New Roman"/>
                <a:ea typeface="Times New Roman"/>
                <a:cs typeface="Times New Roman"/>
                <a:sym typeface="Times New Roman"/>
              </a:defRPr>
            </a:lvl1pPr>
          </a:lstStyle>
          <a:p>
            <a:pPr/>
            <a:r>
              <a:t>La influencia del libro 1790-1824</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nvSpPr>
        <p:spPr>
          <a:xfrm>
            <a:off x="663103" y="2129209"/>
            <a:ext cx="6043068" cy="49441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914400">
              <a:spcBef>
                <a:spcPts val="900"/>
              </a:spcBef>
              <a:buFont typeface="Arial"/>
              <a:defRPr sz="3600">
                <a:solidFill>
                  <a:srgbClr val="FF0000"/>
                </a:solidFill>
                <a:latin typeface="Arial"/>
                <a:ea typeface="Arial"/>
                <a:cs typeface="Arial"/>
                <a:sym typeface="Arial"/>
              </a:defRPr>
            </a:pPr>
            <a:r>
              <a:rPr>
                <a:latin typeface="Times New Roman"/>
                <a:ea typeface="Times New Roman"/>
                <a:cs typeface="Times New Roman"/>
                <a:sym typeface="Times New Roman"/>
              </a:rPr>
              <a:t>Joseph Wolff (judío) </a:t>
            </a:r>
            <a:r>
              <a:rPr>
                <a:solidFill>
                  <a:srgbClr val="000000"/>
                </a:solidFill>
                <a:latin typeface="Times New Roman"/>
                <a:ea typeface="Times New Roman"/>
                <a:cs typeface="Times New Roman"/>
                <a:sym typeface="Times New Roman"/>
              </a:rPr>
              <a:t>su padre era rabino. Fue un erudito. Estudio en universidades católicos y protestantes, se dedicaría a ser misionero entre Judíos, parsis, hindúes y musulmanes. Enseñaba que la segunda venida de Cristo sucedería en 1847.</a:t>
            </a:r>
            <a:r>
              <a:rPr sz="4000">
                <a:solidFill>
                  <a:srgbClr val="000000"/>
                </a:solidFill>
                <a:latin typeface="Times New Roman"/>
                <a:ea typeface="Times New Roman"/>
                <a:cs typeface="Times New Roman"/>
                <a:sym typeface="Times New Roman"/>
              </a:rPr>
              <a:t> </a:t>
            </a:r>
          </a:p>
        </p:txBody>
      </p:sp>
      <p:pic>
        <p:nvPicPr>
          <p:cNvPr id="208" name="Resultado de imagen de joseph wolff.jpg" descr="Resultado de imagen de joseph wolff"/>
          <p:cNvPicPr>
            <a:picLocks noChangeAspect="1"/>
          </p:cNvPicPr>
          <p:nvPr/>
        </p:nvPicPr>
        <p:blipFill>
          <a:blip r:embed="rId2">
            <a:extLst/>
          </a:blip>
          <a:stretch>
            <a:fillRect/>
          </a:stretch>
        </p:blipFill>
        <p:spPr>
          <a:xfrm>
            <a:off x="6866315" y="953244"/>
            <a:ext cx="5541585" cy="78471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0" name="Resultado de imagen de josé maría gutierrez de rosas.jpeg" descr="Resultado de imagen de josé maría gutierrez de rosas"/>
          <p:cNvPicPr>
            <a:picLocks noChangeAspect="1"/>
          </p:cNvPicPr>
          <p:nvPr/>
        </p:nvPicPr>
        <p:blipFill>
          <a:blip r:embed="rId2">
            <a:extLst/>
          </a:blip>
          <a:stretch>
            <a:fillRect/>
          </a:stretch>
        </p:blipFill>
        <p:spPr>
          <a:xfrm>
            <a:off x="771525" y="2449850"/>
            <a:ext cx="4487001" cy="6098500"/>
          </a:xfrm>
          <a:prstGeom prst="rect">
            <a:avLst/>
          </a:prstGeom>
          <a:ln w="12700">
            <a:miter lim="400000"/>
          </a:ln>
        </p:spPr>
      </p:pic>
      <p:sp>
        <p:nvSpPr>
          <p:cNvPr id="211" name="Shape 211"/>
          <p:cNvSpPr/>
          <p:nvPr/>
        </p:nvSpPr>
        <p:spPr>
          <a:xfrm>
            <a:off x="1016000" y="768350"/>
            <a:ext cx="10727681" cy="12738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914400">
              <a:defRPr b="1">
                <a:solidFill>
                  <a:srgbClr val="000000"/>
                </a:solidFill>
                <a:latin typeface="Times New Roman"/>
                <a:ea typeface="Times New Roman"/>
                <a:cs typeface="Times New Roman"/>
                <a:sym typeface="Times New Roman"/>
              </a:defRPr>
            </a:lvl1pPr>
          </a:lstStyle>
          <a:p>
            <a:pPr/>
            <a:r>
              <a:t>Dr. José María Gutiérrez de Rozas de México y el libro de Lacunza (1800-1876)</a:t>
            </a:r>
          </a:p>
        </p:txBody>
      </p:sp>
      <p:sp>
        <p:nvSpPr>
          <p:cNvPr id="212" name="Shape 212"/>
          <p:cNvSpPr/>
          <p:nvPr/>
        </p:nvSpPr>
        <p:spPr>
          <a:xfrm>
            <a:off x="5564038" y="2940050"/>
            <a:ext cx="6440340" cy="51102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914400">
              <a:spcBef>
                <a:spcPts val="800"/>
              </a:spcBef>
              <a:buFont typeface="Arial"/>
              <a:defRPr b="1" sz="3800">
                <a:solidFill>
                  <a:srgbClr val="000000"/>
                </a:solidFill>
                <a:latin typeface="Times New Roman"/>
                <a:ea typeface="Times New Roman"/>
                <a:cs typeface="Times New Roman"/>
                <a:sym typeface="Times New Roman"/>
              </a:defRPr>
            </a:pPr>
            <a:r>
              <a:t>Sus obras:</a:t>
            </a:r>
          </a:p>
          <a:p>
            <a:pPr lvl="1" marL="742950" indent="-285750" algn="l" defTabSz="914400">
              <a:buSzPct val="100000"/>
              <a:buFont typeface="Arial"/>
              <a:buChar char="–"/>
              <a:defRPr b="1" i="1" sz="3800">
                <a:solidFill>
                  <a:srgbClr val="000000"/>
                </a:solidFill>
                <a:latin typeface="Times New Roman"/>
                <a:ea typeface="Times New Roman"/>
                <a:cs typeface="Times New Roman"/>
                <a:sym typeface="Times New Roman"/>
              </a:defRPr>
            </a:pPr>
            <a:r>
              <a:t>Consulta de los sabios, sobre la aproximación de la segunda venida de nuestro Señor Jesucristo. </a:t>
            </a:r>
          </a:p>
          <a:p>
            <a:pPr lvl="1" marL="742950" indent="-285750" algn="l" defTabSz="914400">
              <a:buSzPct val="100000"/>
              <a:buFont typeface="Arial"/>
              <a:buChar char="–"/>
              <a:defRPr b="1" i="1" sz="3800">
                <a:solidFill>
                  <a:srgbClr val="000000"/>
                </a:solidFill>
                <a:latin typeface="Times New Roman"/>
                <a:ea typeface="Times New Roman"/>
                <a:cs typeface="Times New Roman"/>
                <a:sym typeface="Times New Roman"/>
              </a:defRPr>
            </a:pPr>
            <a:r>
              <a:t>Disertaciones críticas-teológicas sobre las doctrinas de Juan Josafat Ben-Ezra.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
          <p:cNvPicPr>
            <a:picLocks noChangeAspect="0"/>
          </p:cNvPicPr>
          <p:nvPr/>
        </p:nvPicPr>
        <p:blipFill>
          <a:blip r:embed="rId2">
            <a:extLst/>
          </a:blip>
          <a:stretch>
            <a:fillRect/>
          </a:stretch>
        </p:blipFill>
        <p:spPr>
          <a:xfrm>
            <a:off x="520700" y="482290"/>
            <a:ext cx="11761025" cy="8789020"/>
          </a:xfrm>
          <a:prstGeom prst="rect">
            <a:avLst/>
          </a:prstGeom>
        </p:spPr>
      </p:pic>
      <p:pic>
        <p:nvPicPr>
          <p:cNvPr id="124" name=""/>
          <p:cNvPicPr>
            <a:picLocks noChangeAspect="0"/>
          </p:cNvPicPr>
          <p:nvPr/>
        </p:nvPicPr>
        <p:blipFill>
          <a:blip r:embed="rId3">
            <a:extLst/>
          </a:blip>
          <a:stretch>
            <a:fillRect/>
          </a:stretch>
        </p:blipFill>
        <p:spPr>
          <a:xfrm>
            <a:off x="559212" y="605878"/>
            <a:ext cx="7982894" cy="38269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advClick="1" p14:dur="1000">
        <p:blinds dir="vert"/>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nvSpPr>
        <p:spPr>
          <a:xfrm>
            <a:off x="630138" y="2559347"/>
            <a:ext cx="11449497" cy="43493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914400">
              <a:defRPr b="1" sz="3600">
                <a:solidFill>
                  <a:srgbClr val="FF0000"/>
                </a:solidFill>
                <a:latin typeface="Times New Roman"/>
                <a:ea typeface="Times New Roman"/>
                <a:cs typeface="Times New Roman"/>
                <a:sym typeface="Times New Roman"/>
              </a:defRPr>
            </a:pPr>
            <a:r>
              <a:rPr>
                <a:solidFill>
                  <a:srgbClr val="000000"/>
                </a:solidFill>
              </a:rPr>
              <a:t>CONCLUSIÓN.-</a:t>
            </a:r>
            <a:r>
              <a:t> </a:t>
            </a:r>
            <a:r>
              <a:rPr b="0">
                <a:solidFill>
                  <a:srgbClr val="000000"/>
                </a:solidFill>
              </a:rPr>
              <a:t>La mayoría de los expositores que se ocuparon de la ubicación cronológica de los 2.300 años se dividían casi por igual, entre 453 a.C.-1847 d. C., y 457 a. C.-1843 ó 1844, aunque algunos hacían terminar el período en 1867 o 1868, y otros pocos en diferentes fechas. La mayoría de estos intérpretes esperaba que los 2.300 años terminaran con algún gran acontecimiento que diera principio al milenio o preparara el camino para él.</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r" isContent="1" isInverted="0"/>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nvSpPr>
        <p:spPr>
          <a:xfrm>
            <a:off x="877292" y="4358132"/>
            <a:ext cx="10681941" cy="45085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38666" indent="-338666" algn="l" defTabSz="914400">
              <a:spcBef>
                <a:spcPts val="700"/>
              </a:spcBef>
              <a:buClr>
                <a:srgbClr val="9A7865"/>
              </a:buClr>
              <a:buSzPct val="40000"/>
              <a:buBlip>
                <a:blip r:embed="rId2"/>
              </a:buBlip>
              <a:defRPr sz="3200">
                <a:solidFill>
                  <a:srgbClr val="000000"/>
                </a:solidFill>
                <a:latin typeface="Times New Roman"/>
                <a:ea typeface="Times New Roman"/>
                <a:cs typeface="Times New Roman"/>
                <a:sym typeface="Times New Roman"/>
              </a:defRPr>
            </a:pPr>
            <a:r>
              <a:t>Durante dos años (1816–1818), Miller estudió las profecías de Daniel y Apocalipsis. </a:t>
            </a:r>
          </a:p>
          <a:p>
            <a:pPr marL="338666" indent="-338666" algn="l" defTabSz="914400">
              <a:spcBef>
                <a:spcPts val="700"/>
              </a:spcBef>
              <a:buClr>
                <a:srgbClr val="9A7865"/>
              </a:buClr>
              <a:buSzPct val="40000"/>
              <a:buBlip>
                <a:blip r:embed="rId2"/>
              </a:buBlip>
              <a:defRPr sz="3200">
                <a:solidFill>
                  <a:srgbClr val="000000"/>
                </a:solidFill>
                <a:latin typeface="Times New Roman"/>
                <a:ea typeface="Times New Roman"/>
                <a:cs typeface="Times New Roman"/>
                <a:sym typeface="Times New Roman"/>
              </a:defRPr>
            </a:pPr>
            <a:r>
              <a:t>Al estudiar e Daniel 8:14 concluyó:  “He llegado a la solemne conclusión de que, en aproximadamente veinticinco años a partir de entonces, todos los asuntos relacionados al presente llegarán a su fin.”</a:t>
            </a:r>
          </a:p>
          <a:p>
            <a:pPr marL="338666" indent="-338666" algn="l" defTabSz="914400">
              <a:spcBef>
                <a:spcPts val="700"/>
              </a:spcBef>
              <a:buClr>
                <a:srgbClr val="9A7865"/>
              </a:buClr>
              <a:buSzPct val="40000"/>
              <a:buBlip>
                <a:blip r:embed="rId2"/>
              </a:buBlip>
              <a:defRPr sz="3200">
                <a:solidFill>
                  <a:srgbClr val="000000"/>
                </a:solidFill>
                <a:latin typeface="Times New Roman"/>
                <a:ea typeface="Times New Roman"/>
                <a:cs typeface="Times New Roman"/>
                <a:sym typeface="Times New Roman"/>
              </a:defRPr>
            </a:pPr>
            <a:r>
              <a:t>Después de cinco años más (1823) de interrogatorio cuidadoso y volver a estudiar, se convenció de la segunda venida de Cristo.</a:t>
            </a:r>
          </a:p>
        </p:txBody>
      </p:sp>
      <p:sp>
        <p:nvSpPr>
          <p:cNvPr id="217" name="Shape 217"/>
          <p:cNvSpPr/>
          <p:nvPr/>
        </p:nvSpPr>
        <p:spPr>
          <a:xfrm>
            <a:off x="1770037" y="958850"/>
            <a:ext cx="8524777" cy="13732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914400">
              <a:defRPr b="1" sz="4400">
                <a:solidFill>
                  <a:srgbClr val="000000"/>
                </a:solidFill>
                <a:latin typeface="Times New Roman"/>
                <a:ea typeface="Times New Roman"/>
                <a:cs typeface="Times New Roman"/>
                <a:sym typeface="Times New Roman"/>
              </a:defRPr>
            </a:lvl1pPr>
          </a:lstStyle>
          <a:p>
            <a:pPr/>
            <a:r>
              <a:t>GUILLERMO MILLER (1782-1849)</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9" name="image.jpg"/>
          <p:cNvPicPr>
            <a:picLocks noChangeAspect="1"/>
          </p:cNvPicPr>
          <p:nvPr/>
        </p:nvPicPr>
        <p:blipFill>
          <a:blip r:embed="rId2">
            <a:extLst/>
          </a:blip>
          <a:stretch>
            <a:fillRect/>
          </a:stretch>
        </p:blipFill>
        <p:spPr>
          <a:xfrm>
            <a:off x="2271934" y="2008765"/>
            <a:ext cx="8336989" cy="4690024"/>
          </a:xfrm>
          <a:prstGeom prst="rect">
            <a:avLst/>
          </a:prstGeom>
          <a:ln w="12700">
            <a:miter lim="400000"/>
          </a:ln>
        </p:spPr>
      </p:pic>
      <p:sp>
        <p:nvSpPr>
          <p:cNvPr id="220" name="Shape 220"/>
          <p:cNvSpPr/>
          <p:nvPr/>
        </p:nvSpPr>
        <p:spPr>
          <a:xfrm>
            <a:off x="773509" y="699566"/>
            <a:ext cx="11125052" cy="11489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914400">
              <a:spcBef>
                <a:spcPts val="700"/>
              </a:spcBef>
              <a:buFont typeface="Arial"/>
              <a:defRPr sz="3600">
                <a:solidFill>
                  <a:srgbClr val="000000"/>
                </a:solidFill>
                <a:latin typeface="Times New Roman"/>
                <a:ea typeface="Times New Roman"/>
                <a:cs typeface="Times New Roman"/>
                <a:sym typeface="Times New Roman"/>
              </a:defRPr>
            </a:lvl1pPr>
          </a:lstStyle>
          <a:p>
            <a:pPr/>
            <a:r>
              <a:t>Oró a Dios y le dijo que si alguien lo invitaba, él predicaría sobre el tema de su investigación.</a:t>
            </a:r>
          </a:p>
        </p:txBody>
      </p:sp>
      <p:sp>
        <p:nvSpPr>
          <p:cNvPr id="221" name="Shape 221"/>
          <p:cNvSpPr/>
          <p:nvPr/>
        </p:nvSpPr>
        <p:spPr>
          <a:xfrm>
            <a:off x="693762" y="7086600"/>
            <a:ext cx="11820476" cy="16823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914400">
              <a:defRPr sz="3600">
                <a:solidFill>
                  <a:srgbClr val="000000"/>
                </a:solidFill>
                <a:latin typeface="Times New Roman"/>
                <a:ea typeface="Times New Roman"/>
                <a:cs typeface="Times New Roman"/>
                <a:sym typeface="Times New Roman"/>
              </a:defRPr>
            </a:lvl1pPr>
          </a:lstStyle>
          <a:p>
            <a:pPr/>
            <a:r>
              <a:t>A la media hora de hacer la oración llegó su sobrino, Irving Guilford, con el mensaje de que el pastor bautista de su pueblo no estaría ese domingo y que su padre lo invitaba a predicar.</a:t>
            </a:r>
          </a:p>
        </p:txBody>
      </p:sp>
    </p:spTree>
  </p:cSld>
  <p:clrMapOvr>
    <a:masterClrMapping/>
  </p:clrMapOvr>
  <mc:AlternateContent xmlns:mc="http://schemas.openxmlformats.org/markup-compatibility/2006">
    <mc:Choice xmlns:p14="http://schemas.microsoft.com/office/powerpoint/2010/main" Requires="p14">
      <p:transition spd="fast" advClick="1" p14:dur="500">
        <p14:flip dir="l"/>
      </p:transition>
    </mc:Choice>
    <mc:Fallback>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nvSpPr>
        <p:spPr>
          <a:xfrm>
            <a:off x="622300" y="2498089"/>
            <a:ext cx="11508234" cy="49771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914400">
              <a:spcBef>
                <a:spcPts val="900"/>
              </a:spcBef>
              <a:buFont typeface="Arial"/>
              <a:defRPr>
                <a:solidFill>
                  <a:srgbClr val="000000"/>
                </a:solidFill>
                <a:latin typeface="Times New Roman"/>
                <a:ea typeface="Times New Roman"/>
                <a:cs typeface="Times New Roman"/>
                <a:sym typeface="Times New Roman"/>
              </a:defRPr>
            </a:pPr>
            <a:r>
              <a:t>Era de 51 años cuando predico su primer Sermón enseñando que Cristo volvería a la tierra. Sumó 2,300 al año 457 a.C., fecha en que Esdras llegó a Jerusalén procedente de Babilonia y halló el año 1843 d.C. </a:t>
            </a:r>
          </a:p>
          <a:p>
            <a:pPr algn="l" defTabSz="914400">
              <a:spcBef>
                <a:spcPts val="900"/>
              </a:spcBef>
              <a:buFont typeface="Arial"/>
              <a:defRPr>
                <a:solidFill>
                  <a:srgbClr val="000000"/>
                </a:solidFill>
                <a:latin typeface="Times New Roman"/>
                <a:ea typeface="Times New Roman"/>
                <a:cs typeface="Times New Roman"/>
                <a:sym typeface="Times New Roman"/>
              </a:defRPr>
            </a:pPr>
            <a:r>
              <a:t>Se estima que el mensaje de la purificación del santuario fue predicado por Miller en más de 500 lugares. Trabajo personalmente para que 6.000 almas llegaran a los pies de Cristo.</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5" name="Resultado de imagen de joshua himes.jpg" descr="Resultado de imagen de joshua himes"/>
          <p:cNvPicPr>
            <a:picLocks noChangeAspect="1"/>
          </p:cNvPicPr>
          <p:nvPr/>
        </p:nvPicPr>
        <p:blipFill>
          <a:blip r:embed="rId2">
            <a:extLst/>
          </a:blip>
          <a:stretch>
            <a:fillRect/>
          </a:stretch>
        </p:blipFill>
        <p:spPr>
          <a:xfrm>
            <a:off x="480959" y="1938337"/>
            <a:ext cx="4363266" cy="5368128"/>
          </a:xfrm>
          <a:prstGeom prst="rect">
            <a:avLst/>
          </a:prstGeom>
          <a:ln w="12700">
            <a:miter lim="400000"/>
          </a:ln>
        </p:spPr>
      </p:pic>
      <p:sp>
        <p:nvSpPr>
          <p:cNvPr id="226" name="Shape 226"/>
          <p:cNvSpPr/>
          <p:nvPr/>
        </p:nvSpPr>
        <p:spPr>
          <a:xfrm>
            <a:off x="4890752" y="2926247"/>
            <a:ext cx="7541941" cy="33923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2900" indent="-342900" algn="l" defTabSz="914400">
              <a:spcBef>
                <a:spcPts val="800"/>
              </a:spcBef>
              <a:buSzPct val="100000"/>
              <a:buFont typeface="Arial"/>
              <a:buChar char="•"/>
              <a:defRPr sz="3600">
                <a:solidFill>
                  <a:srgbClr val="000000"/>
                </a:solidFill>
                <a:latin typeface="Times New Roman"/>
                <a:ea typeface="Times New Roman"/>
                <a:cs typeface="Times New Roman"/>
                <a:sym typeface="Times New Roman"/>
              </a:defRPr>
            </a:pPr>
            <a:r>
              <a:t>En 1839 conoció a </a:t>
            </a:r>
            <a:r>
              <a:rPr>
                <a:solidFill>
                  <a:srgbClr val="FF0000"/>
                </a:solidFill>
              </a:rPr>
              <a:t>Josué V. Himes</a:t>
            </a:r>
            <a:r>
              <a:t> un ardiente líder contra la esclavitud, la guerra y el alcohol.</a:t>
            </a:r>
          </a:p>
          <a:p>
            <a:pPr marL="342900" indent="-342900" algn="l" defTabSz="914400">
              <a:spcBef>
                <a:spcPts val="800"/>
              </a:spcBef>
              <a:buSzPct val="100000"/>
              <a:buFont typeface="Arial"/>
              <a:buChar char="•"/>
              <a:defRPr sz="3600">
                <a:solidFill>
                  <a:srgbClr val="000000"/>
                </a:solidFill>
                <a:latin typeface="Times New Roman"/>
                <a:ea typeface="Times New Roman"/>
                <a:cs typeface="Times New Roman"/>
                <a:sym typeface="Times New Roman"/>
              </a:defRPr>
            </a:pPr>
            <a:r>
              <a:t>Josué le hizo la pregunta ¿Qué está haciendo usted para llevarle el mensaje a las grandes ciudades?</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8" name="Resultado de imagen de josias litch.jpg" descr="Resultado de imagen de josias litch"/>
          <p:cNvPicPr>
            <a:picLocks noChangeAspect="1"/>
          </p:cNvPicPr>
          <p:nvPr/>
        </p:nvPicPr>
        <p:blipFill>
          <a:blip r:embed="rId2">
            <a:extLst/>
          </a:blip>
          <a:stretch>
            <a:fillRect/>
          </a:stretch>
        </p:blipFill>
        <p:spPr>
          <a:xfrm>
            <a:off x="7807325" y="1836737"/>
            <a:ext cx="4397773" cy="6232918"/>
          </a:xfrm>
          <a:prstGeom prst="rect">
            <a:avLst/>
          </a:prstGeom>
          <a:ln w="12700">
            <a:miter lim="400000"/>
          </a:ln>
        </p:spPr>
      </p:pic>
      <p:sp>
        <p:nvSpPr>
          <p:cNvPr id="229" name="Shape 229"/>
          <p:cNvSpPr/>
          <p:nvPr/>
        </p:nvSpPr>
        <p:spPr>
          <a:xfrm>
            <a:off x="684621" y="2001886"/>
            <a:ext cx="6840762" cy="46785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914400">
              <a:spcBef>
                <a:spcPts val="800"/>
              </a:spcBef>
              <a:buFont typeface="Arial"/>
              <a:defRPr b="1" sz="3600">
                <a:solidFill>
                  <a:srgbClr val="FF0000"/>
                </a:solidFill>
                <a:latin typeface="Times New Roman"/>
                <a:ea typeface="Times New Roman"/>
                <a:cs typeface="Times New Roman"/>
                <a:sym typeface="Times New Roman"/>
              </a:defRPr>
            </a:pPr>
            <a:r>
              <a:rPr>
                <a:solidFill>
                  <a:srgbClr val="000000"/>
                </a:solidFill>
              </a:rPr>
              <a:t>JOSIAS LITCH</a:t>
            </a:r>
            <a:r>
              <a:t> </a:t>
            </a:r>
            <a:r>
              <a:rPr>
                <a:solidFill>
                  <a:srgbClr val="0D0D0D"/>
                </a:solidFill>
              </a:rPr>
              <a:t>(</a:t>
            </a:r>
            <a:r>
              <a:rPr b="0">
                <a:solidFill>
                  <a:srgbClr val="000000"/>
                </a:solidFill>
              </a:rPr>
              <a:t>Pastor metodista)</a:t>
            </a:r>
          </a:p>
          <a:p>
            <a:pPr algn="l" defTabSz="914400">
              <a:spcBef>
                <a:spcPts val="800"/>
              </a:spcBef>
              <a:buSzPct val="100000"/>
              <a:buFont typeface="Arial"/>
              <a:buChar char="•"/>
              <a:defRPr sz="3600">
                <a:solidFill>
                  <a:srgbClr val="000000"/>
                </a:solidFill>
                <a:latin typeface="Times New Roman"/>
                <a:ea typeface="Times New Roman"/>
                <a:cs typeface="Times New Roman"/>
                <a:sym typeface="Times New Roman"/>
              </a:defRPr>
            </a:pPr>
            <a:r>
              <a:t>Reconocido ampliamente como interprete de profecías. </a:t>
            </a:r>
          </a:p>
          <a:p>
            <a:pPr algn="l" defTabSz="914400">
              <a:spcBef>
                <a:spcPts val="800"/>
              </a:spcBef>
              <a:buSzPct val="100000"/>
              <a:buFont typeface="Arial"/>
              <a:buChar char="•"/>
              <a:defRPr sz="3600">
                <a:solidFill>
                  <a:srgbClr val="000000"/>
                </a:solidFill>
                <a:latin typeface="Times New Roman"/>
                <a:ea typeface="Times New Roman"/>
                <a:cs typeface="Times New Roman"/>
                <a:sym typeface="Times New Roman"/>
              </a:defRPr>
            </a:pPr>
            <a:r>
              <a:t>Desarrollo un diagrama profético hasta 1843.</a:t>
            </a:r>
          </a:p>
          <a:p>
            <a:pPr algn="l" defTabSz="914400">
              <a:spcBef>
                <a:spcPts val="800"/>
              </a:spcBef>
              <a:buSzPct val="100000"/>
              <a:buFont typeface="Arial"/>
              <a:buChar char="•"/>
              <a:defRPr sz="3600">
                <a:solidFill>
                  <a:srgbClr val="000000"/>
                </a:solidFill>
                <a:latin typeface="Times New Roman"/>
                <a:ea typeface="Times New Roman"/>
                <a:cs typeface="Times New Roman"/>
                <a:sym typeface="Times New Roman"/>
              </a:defRPr>
            </a:pPr>
            <a:r>
              <a:t>Diseño una imagen de Daniel que podía armarse reino por reino y era llevado de lugar en lugar.</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nvSpPr>
        <p:spPr>
          <a:xfrm>
            <a:off x="4991162" y="2270818"/>
            <a:ext cx="7541593" cy="52119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2900" indent="-342900" algn="l" defTabSz="914400">
              <a:spcBef>
                <a:spcPts val="800"/>
              </a:spcBef>
              <a:buFont typeface="Arial"/>
              <a:defRPr b="1" sz="3600">
                <a:solidFill>
                  <a:srgbClr val="FF0000"/>
                </a:solidFill>
                <a:latin typeface="Times New Roman"/>
                <a:ea typeface="Times New Roman"/>
                <a:cs typeface="Times New Roman"/>
                <a:sym typeface="Times New Roman"/>
              </a:defRPr>
            </a:pPr>
            <a:r>
              <a:t>Carlos Fitch (1805-1844)</a:t>
            </a:r>
          </a:p>
          <a:p>
            <a:pPr marL="342900" indent="-342900" algn="l" defTabSz="914400">
              <a:spcBef>
                <a:spcPts val="800"/>
              </a:spcBef>
              <a:buFont typeface="Arial"/>
              <a:defRPr sz="3600">
                <a:solidFill>
                  <a:srgbClr val="000000"/>
                </a:solidFill>
                <a:latin typeface="Times New Roman"/>
                <a:ea typeface="Times New Roman"/>
                <a:cs typeface="Times New Roman"/>
                <a:sym typeface="Times New Roman"/>
              </a:defRPr>
            </a:pPr>
            <a:r>
              <a:t>Pastor congregacionalista, pero se separó.</a:t>
            </a:r>
          </a:p>
          <a:p>
            <a:pPr marL="342900" indent="-342900" algn="l" defTabSz="914400">
              <a:spcBef>
                <a:spcPts val="800"/>
              </a:spcBef>
              <a:buFont typeface="Arial"/>
              <a:defRPr sz="3600">
                <a:solidFill>
                  <a:srgbClr val="000000"/>
                </a:solidFill>
                <a:latin typeface="Times New Roman"/>
                <a:ea typeface="Times New Roman"/>
                <a:cs typeface="Times New Roman"/>
                <a:sym typeface="Times New Roman"/>
              </a:defRPr>
            </a:pPr>
            <a:r>
              <a:t>Se trasladó a Ohio y predicó de la II venida de Cristo.</a:t>
            </a:r>
          </a:p>
          <a:p>
            <a:pPr marL="342900" indent="-342900" algn="l" defTabSz="914400">
              <a:spcBef>
                <a:spcPts val="800"/>
              </a:spcBef>
              <a:buFont typeface="Arial"/>
              <a:defRPr sz="3600">
                <a:solidFill>
                  <a:srgbClr val="000000"/>
                </a:solidFill>
                <a:latin typeface="Times New Roman"/>
                <a:ea typeface="Times New Roman"/>
                <a:cs typeface="Times New Roman"/>
                <a:sym typeface="Times New Roman"/>
              </a:defRPr>
            </a:pPr>
            <a:r>
              <a:t>Murió el 14 de octubre, después de bautizar a tres grupos de personas, dejando a una viuda joven, con seis hijos.</a:t>
            </a:r>
          </a:p>
        </p:txBody>
      </p:sp>
      <p:pic>
        <p:nvPicPr>
          <p:cNvPr id="232" name="Resultado de imagen de carlos fitch.jpg" descr="Resultado de imagen de carlos fitch"/>
          <p:cNvPicPr>
            <a:picLocks noChangeAspect="1"/>
          </p:cNvPicPr>
          <p:nvPr/>
        </p:nvPicPr>
        <p:blipFill>
          <a:blip r:embed="rId2">
            <a:extLst/>
          </a:blip>
          <a:stretch>
            <a:fillRect/>
          </a:stretch>
        </p:blipFill>
        <p:spPr>
          <a:xfrm>
            <a:off x="525462" y="1624430"/>
            <a:ext cx="4302232" cy="617173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flip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nvSpPr>
        <p:spPr>
          <a:xfrm>
            <a:off x="1041400" y="2334072"/>
            <a:ext cx="10440988" cy="41543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2900" indent="-342900" algn="l" defTabSz="914400">
              <a:spcBef>
                <a:spcPts val="800"/>
              </a:spcBef>
              <a:buSzPct val="100000"/>
              <a:buFont typeface="Arial"/>
              <a:buChar char="•"/>
              <a:defRPr sz="3600">
                <a:solidFill>
                  <a:srgbClr val="000000"/>
                </a:solidFill>
                <a:latin typeface="Times New Roman"/>
                <a:ea typeface="Times New Roman"/>
                <a:cs typeface="Times New Roman"/>
                <a:sym typeface="Times New Roman"/>
              </a:defRPr>
            </a:pPr>
            <a:r>
              <a:t>Por primera vez se presenta el mensaje en la ciudad de Boston en la Capilla de la calle Chardón el 8 de diciembre de 1839.</a:t>
            </a:r>
          </a:p>
          <a:p>
            <a:pPr marL="342900" indent="-342900" algn="l" defTabSz="914400">
              <a:spcBef>
                <a:spcPts val="800"/>
              </a:spcBef>
              <a:buSzPct val="100000"/>
              <a:buFont typeface="Arial"/>
              <a:buChar char="•"/>
              <a:defRPr sz="3600">
                <a:solidFill>
                  <a:srgbClr val="000000"/>
                </a:solidFill>
                <a:latin typeface="Times New Roman"/>
                <a:ea typeface="Times New Roman"/>
                <a:cs typeface="Times New Roman"/>
                <a:sym typeface="Times New Roman"/>
              </a:defRPr>
            </a:pPr>
            <a:r>
              <a:t>Himes cambio la vida de Miller, lo llevo a las grandes ciudades.</a:t>
            </a:r>
          </a:p>
          <a:p>
            <a:pPr marL="342900" indent="-342900" algn="l" defTabSz="914400">
              <a:spcBef>
                <a:spcPts val="800"/>
              </a:spcBef>
              <a:buSzPct val="100000"/>
              <a:buFont typeface="Arial"/>
              <a:buChar char="•"/>
              <a:defRPr sz="3600">
                <a:solidFill>
                  <a:srgbClr val="000000"/>
                </a:solidFill>
                <a:latin typeface="Times New Roman"/>
                <a:ea typeface="Times New Roman"/>
                <a:cs typeface="Times New Roman"/>
                <a:sym typeface="Times New Roman"/>
              </a:defRPr>
            </a:pPr>
            <a:r>
              <a:t>Dedico su familia, dinero y cuanto tenia por la causa.</a:t>
            </a:r>
          </a:p>
          <a:p>
            <a:pPr marL="342900" indent="-342900" algn="l" defTabSz="914400">
              <a:spcBef>
                <a:spcPts val="800"/>
              </a:spcBef>
              <a:buSzPct val="100000"/>
              <a:buFont typeface="Arial"/>
              <a:buChar char="•"/>
              <a:defRPr sz="3600">
                <a:solidFill>
                  <a:srgbClr val="000000"/>
                </a:solidFill>
                <a:latin typeface="Times New Roman"/>
                <a:ea typeface="Times New Roman"/>
                <a:cs typeface="Times New Roman"/>
                <a:sym typeface="Times New Roman"/>
              </a:defRPr>
            </a:pPr>
            <a:r>
              <a:t>Llegó a ser su director de Publicidad.</a:t>
            </a:r>
          </a:p>
        </p:txBody>
      </p:sp>
    </p:spTree>
  </p:cSld>
  <p:clrMapOvr>
    <a:masterClrMapping/>
  </p:clrMapOvr>
  <mc:AlternateContent xmlns:mc="http://schemas.openxmlformats.org/markup-compatibility/2006">
    <mc:Choice xmlns:p14="http://schemas.microsoft.com/office/powerpoint/2010/main" Requires="p14">
      <p:transition spd="med" advClick="1" p14:dur="1000">
        <p14:rippl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nvSpPr>
        <p:spPr>
          <a:xfrm>
            <a:off x="2673002" y="749300"/>
            <a:ext cx="7099996" cy="615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defTabSz="914400">
              <a:defRPr b="1" sz="3600">
                <a:solidFill>
                  <a:srgbClr val="000000"/>
                </a:solidFill>
                <a:latin typeface="Times New Roman"/>
                <a:ea typeface="Times New Roman"/>
                <a:cs typeface="Times New Roman"/>
                <a:sym typeface="Times New Roman"/>
              </a:defRPr>
            </a:lvl1pPr>
          </a:lstStyle>
          <a:p>
            <a:pPr/>
            <a:r>
              <a:t>EL CLAMOR DE MEDIA NOCHE</a:t>
            </a:r>
          </a:p>
        </p:txBody>
      </p:sp>
      <p:sp>
        <p:nvSpPr>
          <p:cNvPr id="237" name="Shape 237"/>
          <p:cNvSpPr/>
          <p:nvPr/>
        </p:nvSpPr>
        <p:spPr>
          <a:xfrm>
            <a:off x="952500" y="1657350"/>
            <a:ext cx="11099800" cy="162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42900" indent="-342900" algn="l" defTabSz="914400">
              <a:spcBef>
                <a:spcPts val="800"/>
              </a:spcBef>
              <a:buSzPct val="100000"/>
              <a:buFont typeface="Arial"/>
              <a:buChar char="•"/>
              <a:defRPr sz="3400">
                <a:solidFill>
                  <a:srgbClr val="0D0A10"/>
                </a:solidFill>
                <a:latin typeface="Calibri"/>
                <a:ea typeface="Calibri"/>
                <a:cs typeface="Calibri"/>
                <a:sym typeface="Calibri"/>
              </a:defRPr>
            </a:lvl1pPr>
          </a:lstStyle>
          <a:p>
            <a:pPr/>
            <a:r>
              <a:t>En agosto de 1844, en New Hampshire  José Bates invitó a Samuel Snow para que presente sus nueva investigación.</a:t>
            </a:r>
          </a:p>
        </p:txBody>
      </p:sp>
      <p:pic>
        <p:nvPicPr>
          <p:cNvPr id="238" name="Resultado de imagen de José bates.jpg" descr="Resultado de imagen de José bates"/>
          <p:cNvPicPr>
            <a:picLocks noChangeAspect="1"/>
          </p:cNvPicPr>
          <p:nvPr/>
        </p:nvPicPr>
        <p:blipFill>
          <a:blip r:embed="rId2">
            <a:extLst/>
          </a:blip>
          <a:stretch>
            <a:fillRect/>
          </a:stretch>
        </p:blipFill>
        <p:spPr>
          <a:xfrm>
            <a:off x="7748587" y="3687413"/>
            <a:ext cx="4071969" cy="5343911"/>
          </a:xfrm>
          <a:prstGeom prst="rect">
            <a:avLst/>
          </a:prstGeom>
          <a:ln w="12700">
            <a:miter lim="400000"/>
          </a:ln>
        </p:spPr>
      </p:pic>
      <p:pic>
        <p:nvPicPr>
          <p:cNvPr id="239" name=""/>
          <p:cNvPicPr>
            <a:picLocks noChangeAspect="0"/>
          </p:cNvPicPr>
          <p:nvPr/>
        </p:nvPicPr>
        <p:blipFill>
          <a:blip r:embed="rId3">
            <a:extLst/>
          </a:blip>
          <a:stretch>
            <a:fillRect/>
          </a:stretch>
        </p:blipFill>
        <p:spPr>
          <a:xfrm>
            <a:off x="1457325" y="3575422"/>
            <a:ext cx="4582964" cy="54188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cover dir="d"/>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nvSpPr>
        <p:spPr>
          <a:xfrm>
            <a:off x="565273" y="2180844"/>
            <a:ext cx="11874253" cy="48407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2900" indent="-342900" algn="l" defTabSz="914400">
              <a:spcBef>
                <a:spcPts val="800"/>
              </a:spcBef>
              <a:buSzPct val="100000"/>
              <a:buFont typeface="Arial"/>
              <a:buChar char="•"/>
              <a:defRPr sz="3600">
                <a:solidFill>
                  <a:srgbClr val="000000"/>
                </a:solidFill>
                <a:latin typeface="Times New Roman"/>
                <a:ea typeface="Times New Roman"/>
                <a:cs typeface="Times New Roman"/>
                <a:sym typeface="Times New Roman"/>
              </a:defRPr>
            </a:pPr>
            <a:r>
              <a:t>Predicó que “la purificación del santuario” debía tener lugar “el día de la expiación”, y que la fecha caía el 22 de octubre de 1844! </a:t>
            </a:r>
          </a:p>
          <a:p>
            <a:pPr marL="342900" indent="-342900" algn="l" defTabSz="914400">
              <a:spcBef>
                <a:spcPts val="800"/>
              </a:spcBef>
              <a:buSzPct val="100000"/>
              <a:buFont typeface="Arial"/>
              <a:buChar char="•"/>
              <a:defRPr sz="3600">
                <a:solidFill>
                  <a:srgbClr val="000000"/>
                </a:solidFill>
                <a:latin typeface="Times New Roman"/>
                <a:ea typeface="Times New Roman"/>
                <a:cs typeface="Times New Roman"/>
                <a:sym typeface="Times New Roman"/>
              </a:defRPr>
            </a:pPr>
            <a:r>
              <a:t>La gente salió con un mensaje: “Viene el esposo, salid a recibirle”</a:t>
            </a:r>
          </a:p>
          <a:p>
            <a:pPr marL="342900" indent="-342900" algn="l" defTabSz="914400">
              <a:spcBef>
                <a:spcPts val="700"/>
              </a:spcBef>
              <a:buSzPct val="100000"/>
              <a:buFont typeface="Arial"/>
              <a:buChar char="•"/>
              <a:defRPr sz="3300">
                <a:solidFill>
                  <a:srgbClr val="000000"/>
                </a:solidFill>
                <a:latin typeface="Times New Roman"/>
                <a:ea typeface="Times New Roman"/>
                <a:cs typeface="Times New Roman"/>
                <a:sym typeface="Times New Roman"/>
              </a:defRPr>
            </a:pPr>
            <a:r>
              <a:t>Este “Clamor de media noche” se escucho desde Nueva Inglaterra hasta Canadá; desde el Atlántico hasta el Pacífico, como si se hubiera transportado por alas de ángeles. 22 de octubre. ¡Solo faltaban unos días para el fin! ¡Que días tan emocionantes!</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
          <p:cNvPicPr>
            <a:picLocks noChangeAspect="0"/>
          </p:cNvPicPr>
          <p:nvPr/>
        </p:nvPicPr>
        <p:blipFill>
          <a:blip r:embed="rId2">
            <a:extLst/>
          </a:blip>
          <a:stretch>
            <a:fillRect/>
          </a:stretch>
        </p:blipFill>
        <p:spPr>
          <a:xfrm>
            <a:off x="662629" y="400050"/>
            <a:ext cx="11679542" cy="4221077"/>
          </a:xfrm>
          <a:prstGeom prst="rect">
            <a:avLst/>
          </a:prstGeom>
        </p:spPr>
      </p:pic>
      <p:sp>
        <p:nvSpPr>
          <p:cNvPr id="127" name="Shape 127"/>
          <p:cNvSpPr/>
          <p:nvPr/>
        </p:nvSpPr>
        <p:spPr>
          <a:xfrm flipV="1">
            <a:off x="5067668" y="5233524"/>
            <a:ext cx="2116826" cy="856126"/>
          </a:xfrm>
          <a:prstGeom prst="line">
            <a:avLst/>
          </a:prstGeom>
          <a:ln w="76200">
            <a:solidFill>
              <a:schemeClr val="accent5">
                <a:hueOff val="122773"/>
                <a:satOff val="6301"/>
                <a:lumOff val="-20829"/>
              </a:schemeClr>
            </a:solidFill>
            <a:miter lim="400000"/>
            <a:tailEnd type="triangle"/>
          </a:ln>
        </p:spPr>
        <p:txBody>
          <a:bodyPr lIns="50800" tIns="50800" rIns="50800" bIns="50800" anchor="ctr"/>
          <a:lstStyle/>
          <a:p>
            <a:pPr>
              <a:defRPr sz="3600"/>
            </a:pPr>
          </a:p>
        </p:txBody>
      </p:sp>
      <p:sp>
        <p:nvSpPr>
          <p:cNvPr id="128" name="Shape 128"/>
          <p:cNvSpPr/>
          <p:nvPr/>
        </p:nvSpPr>
        <p:spPr>
          <a:xfrm>
            <a:off x="7688000" y="4735729"/>
            <a:ext cx="3024415" cy="6885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4200">
                <a:solidFill>
                  <a:srgbClr val="000000"/>
                </a:solidFill>
                <a:latin typeface="Times New Roman"/>
                <a:ea typeface="Times New Roman"/>
                <a:cs typeface="Times New Roman"/>
                <a:sym typeface="Times New Roman"/>
              </a:defRPr>
            </a:lvl1pPr>
          </a:lstStyle>
          <a:p>
            <a:pPr/>
            <a:r>
              <a:t>Identidad </a:t>
            </a:r>
          </a:p>
        </p:txBody>
      </p:sp>
      <p:sp>
        <p:nvSpPr>
          <p:cNvPr id="129" name="Shape 129"/>
          <p:cNvSpPr/>
          <p:nvPr/>
        </p:nvSpPr>
        <p:spPr>
          <a:xfrm>
            <a:off x="7568640" y="6123763"/>
            <a:ext cx="3263135" cy="6885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4200">
                <a:solidFill>
                  <a:srgbClr val="000000"/>
                </a:solidFill>
                <a:latin typeface="Times New Roman"/>
                <a:ea typeface="Times New Roman"/>
                <a:cs typeface="Times New Roman"/>
                <a:sym typeface="Times New Roman"/>
              </a:defRPr>
            </a:lvl1pPr>
          </a:lstStyle>
          <a:p>
            <a:pPr/>
            <a:r>
              <a:t>Seguridad</a:t>
            </a:r>
          </a:p>
        </p:txBody>
      </p:sp>
      <p:sp>
        <p:nvSpPr>
          <p:cNvPr id="130" name="Shape 130"/>
          <p:cNvSpPr/>
          <p:nvPr/>
        </p:nvSpPr>
        <p:spPr>
          <a:xfrm>
            <a:off x="5051479" y="6567734"/>
            <a:ext cx="2365317" cy="1"/>
          </a:xfrm>
          <a:prstGeom prst="line">
            <a:avLst/>
          </a:prstGeom>
          <a:ln w="76200">
            <a:solidFill>
              <a:schemeClr val="accent5">
                <a:hueOff val="122773"/>
                <a:satOff val="6301"/>
                <a:lumOff val="-20829"/>
              </a:schemeClr>
            </a:solidFill>
            <a:miter lim="400000"/>
            <a:tailEnd type="triangle"/>
          </a:ln>
        </p:spPr>
        <p:txBody>
          <a:bodyPr lIns="50800" tIns="50800" rIns="50800" bIns="50800" anchor="ctr"/>
          <a:lstStyle/>
          <a:p>
            <a:pPr>
              <a:defRPr sz="3600"/>
            </a:pPr>
          </a:p>
        </p:txBody>
      </p:sp>
      <p:sp>
        <p:nvSpPr>
          <p:cNvPr id="131" name="Shape 131"/>
          <p:cNvSpPr/>
          <p:nvPr/>
        </p:nvSpPr>
        <p:spPr>
          <a:xfrm>
            <a:off x="5075815" y="7044234"/>
            <a:ext cx="2116232" cy="1110871"/>
          </a:xfrm>
          <a:prstGeom prst="line">
            <a:avLst/>
          </a:prstGeom>
          <a:ln w="76200">
            <a:solidFill>
              <a:schemeClr val="accent5">
                <a:hueOff val="122773"/>
                <a:satOff val="6301"/>
                <a:lumOff val="-20829"/>
              </a:schemeClr>
            </a:solidFill>
            <a:miter lim="400000"/>
            <a:tailEnd type="triangle"/>
          </a:ln>
        </p:spPr>
        <p:txBody>
          <a:bodyPr lIns="50800" tIns="50800" rIns="50800" bIns="50800" anchor="ctr"/>
          <a:lstStyle/>
          <a:p>
            <a:pPr>
              <a:defRPr sz="3600"/>
            </a:pPr>
          </a:p>
        </p:txBody>
      </p:sp>
      <p:sp>
        <p:nvSpPr>
          <p:cNvPr id="132" name="Shape 132"/>
          <p:cNvSpPr/>
          <p:nvPr/>
        </p:nvSpPr>
        <p:spPr>
          <a:xfrm>
            <a:off x="7474878" y="7714996"/>
            <a:ext cx="5026252" cy="1273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a:solidFill>
                  <a:srgbClr val="000000"/>
                </a:solidFill>
                <a:latin typeface="Times New Roman"/>
                <a:ea typeface="Times New Roman"/>
                <a:cs typeface="Times New Roman"/>
                <a:sym typeface="Times New Roman"/>
              </a:defRPr>
            </a:lvl1pPr>
          </a:lstStyle>
          <a:p>
            <a:pPr/>
            <a:r>
              <a:t>Nos da un Propósito un objetivo una misión </a:t>
            </a:r>
          </a:p>
        </p:txBody>
      </p:sp>
      <p:sp>
        <p:nvSpPr>
          <p:cNvPr id="133" name="Shape 133"/>
          <p:cNvSpPr/>
          <p:nvPr/>
        </p:nvSpPr>
        <p:spPr>
          <a:xfrm>
            <a:off x="851977" y="5682996"/>
            <a:ext cx="3918574" cy="13340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a:solidFill>
                  <a:srgbClr val="000000"/>
                </a:solidFill>
              </a:defRPr>
            </a:pPr>
            <a:r>
              <a:rPr b="1">
                <a:latin typeface="Times New Roman"/>
                <a:ea typeface="Times New Roman"/>
                <a:cs typeface="Times New Roman"/>
                <a:sym typeface="Times New Roman"/>
              </a:rPr>
              <a:t>Conocer nuestros orígenes</a:t>
            </a:r>
            <a:r>
              <a:t>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nvSpPr>
        <p:spPr>
          <a:xfrm>
            <a:off x="2475904" y="793750"/>
            <a:ext cx="7316392"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defTabSz="914400">
              <a:defRPr sz="4800">
                <a:solidFill>
                  <a:srgbClr val="000000"/>
                </a:solidFill>
                <a:latin typeface="Arial Black"/>
                <a:ea typeface="Arial Black"/>
                <a:cs typeface="Arial Black"/>
                <a:sym typeface="Arial Black"/>
              </a:defRPr>
            </a:lvl1pPr>
          </a:lstStyle>
          <a:p>
            <a:pPr/>
            <a:r>
              <a:t>COMERCIO CERRADO</a:t>
            </a:r>
          </a:p>
        </p:txBody>
      </p:sp>
      <p:sp>
        <p:nvSpPr>
          <p:cNvPr id="244" name="Shape 244"/>
          <p:cNvSpPr/>
          <p:nvPr/>
        </p:nvSpPr>
        <p:spPr>
          <a:xfrm>
            <a:off x="1047353" y="3454400"/>
            <a:ext cx="10910094" cy="24962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42900" indent="-342900" algn="l" defTabSz="914400">
              <a:spcBef>
                <a:spcPts val="700"/>
              </a:spcBef>
              <a:buSzPct val="100000"/>
              <a:buFont typeface="Arial"/>
              <a:buChar char="•"/>
              <a:defRPr sz="3400">
                <a:solidFill>
                  <a:srgbClr val="0D0A10"/>
                </a:solidFill>
                <a:latin typeface="Times New Roman"/>
                <a:ea typeface="Times New Roman"/>
                <a:cs typeface="Times New Roman"/>
                <a:sym typeface="Times New Roman"/>
              </a:defRPr>
            </a:lvl1pPr>
          </a:lstStyle>
          <a:p>
            <a:pPr/>
            <a:r>
              <a:t>Mientras mas se acercaba la fecha, los comerciantes iban cerrando sus comercios. Los sembrados quedaban sin cosechar. Las prensas dejaban de correr. Los predicadores se fueron a sus casas con sus familias. Afuera el mundo esperaba en suspenso, temiendo que todo fuera verdad.</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nvSpPr>
        <p:spPr>
          <a:xfrm>
            <a:off x="2864867" y="1073150"/>
            <a:ext cx="6665467" cy="72556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defTabSz="914400">
              <a:defRPr b="1" sz="4400">
                <a:solidFill>
                  <a:srgbClr val="000000"/>
                </a:solidFill>
                <a:latin typeface="Times New Roman"/>
                <a:ea typeface="Times New Roman"/>
                <a:cs typeface="Times New Roman"/>
                <a:sym typeface="Times New Roman"/>
              </a:defRPr>
            </a:lvl1pPr>
          </a:lstStyle>
          <a:p>
            <a:pPr/>
            <a:r>
              <a:t>22 DE OCTUBRE DE 1844</a:t>
            </a:r>
          </a:p>
        </p:txBody>
      </p:sp>
      <p:sp>
        <p:nvSpPr>
          <p:cNvPr id="247" name="Shape 247"/>
          <p:cNvSpPr/>
          <p:nvPr/>
        </p:nvSpPr>
        <p:spPr>
          <a:xfrm>
            <a:off x="903386" y="3054350"/>
            <a:ext cx="11415614" cy="29037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42900" indent="-342900" algn="l" defTabSz="914400">
              <a:spcBef>
                <a:spcPts val="700"/>
              </a:spcBef>
              <a:buSzPct val="100000"/>
              <a:buFont typeface="Arial"/>
              <a:buChar char="•"/>
              <a:defRPr sz="3200">
                <a:solidFill>
                  <a:srgbClr val="0D0A10"/>
                </a:solidFill>
                <a:latin typeface="Times New Roman"/>
                <a:ea typeface="Times New Roman"/>
                <a:cs typeface="Times New Roman"/>
                <a:sym typeface="Times New Roman"/>
              </a:defRPr>
            </a:lvl1pPr>
          </a:lstStyle>
          <a:p>
            <a:pPr/>
            <a:r>
              <a:t>Cuando llego la mañana del día 22 de octubre, la gente se congrego en sus casas y sus iglesias para orar y cantar. Algunos amigos de Miller fueron a las rocas detrás del granero, donde Miller había orado 13 años atrás. El sol salía cada vez mas alto, pero Jesús no venia. Paso la media noche y, finalmente, había pasado el día 22 de octubre. ¡Jesús no había venido! ¡Que chasco!</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nvSpPr>
        <p:spPr>
          <a:xfrm>
            <a:off x="1202407" y="2508250"/>
            <a:ext cx="10599986" cy="42583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914400">
              <a:spcBef>
                <a:spcPts val="900"/>
              </a:spcBef>
              <a:buFont typeface="Arial"/>
              <a:defRPr>
                <a:solidFill>
                  <a:srgbClr val="000000"/>
                </a:solidFill>
                <a:latin typeface="Times New Roman"/>
                <a:ea typeface="Times New Roman"/>
                <a:cs typeface="Times New Roman"/>
                <a:sym typeface="Times New Roman"/>
              </a:defRPr>
            </a:lvl1pPr>
          </a:lstStyle>
          <a:p>
            <a:pPr/>
            <a:r>
              <a:t>Hiram Edson posteriormente escribió:  “Nuestras esperanzas y expectativas más anheladas fueron asoladas, y nos sobrevino un espíritu de llanto como nunca antes había experimentado.  No se hubiera comparado ni con la pérdida de todos los amigos terrenales.  Lloramos, y lloramos, hasta el amanecer”.</a:t>
            </a:r>
          </a:p>
        </p:txBody>
      </p:sp>
    </p:spTree>
  </p:cSld>
  <p:clrMapOvr>
    <a:masterClrMapping/>
  </p:clrMapOvr>
  <mc:AlternateContent xmlns:mc="http://schemas.openxmlformats.org/markup-compatibility/2006">
    <mc:Choice xmlns:p14="http://schemas.microsoft.com/office/powerpoint/2010/main" Requires="p14">
      <p:transition spd="fast" advClick="1" p14:dur="750">
        <p:cover dir="l"/>
      </p:transition>
    </mc:Choice>
    <mc:Fallback>
      <p:transition spd="fast">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nvSpPr>
        <p:spPr>
          <a:xfrm>
            <a:off x="736600" y="2038350"/>
            <a:ext cx="11401326" cy="48552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914400">
              <a:spcBef>
                <a:spcPts val="900"/>
              </a:spcBef>
              <a:buFont typeface="Arial"/>
              <a:defRPr>
                <a:solidFill>
                  <a:srgbClr val="000000"/>
                </a:solidFill>
                <a:latin typeface="Times New Roman"/>
                <a:ea typeface="Times New Roman"/>
                <a:cs typeface="Times New Roman"/>
                <a:sym typeface="Times New Roman"/>
              </a:defRPr>
            </a:pPr>
            <a:r>
              <a:t>Washington Morse escribió:  “Los verdaderos creyentes habían abandonado todo por Cristo, y ahora, al regresar a las preocupaciones, perplejidades y peligros de la vida, a la vista de las burlas y la denigración de los no creyentes que se burlaban como nunca antes… mis sentimientos eran casi incontrolables.  Abandoné el lugar de reunión y lloré como un niño” (</a:t>
            </a:r>
            <a:r>
              <a:rPr i="1"/>
              <a:t>RH</a:t>
            </a:r>
            <a:r>
              <a:t>, 7 de Mayo de 1901).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nvSpPr>
        <p:spPr>
          <a:xfrm>
            <a:off x="4154934" y="700186"/>
            <a:ext cx="3746004"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defTabSz="914400">
              <a:defRPr sz="3600">
                <a:solidFill>
                  <a:srgbClr val="000000"/>
                </a:solidFill>
                <a:latin typeface="Arial Black"/>
                <a:ea typeface="Arial Black"/>
                <a:cs typeface="Arial Black"/>
                <a:sym typeface="Arial Black"/>
              </a:defRPr>
            </a:lvl1pPr>
          </a:lstStyle>
          <a:p>
            <a:pPr/>
            <a:r>
              <a:t>HIRAM EDSON</a:t>
            </a:r>
          </a:p>
        </p:txBody>
      </p:sp>
      <p:sp>
        <p:nvSpPr>
          <p:cNvPr id="254" name="Shape 254"/>
          <p:cNvSpPr/>
          <p:nvPr/>
        </p:nvSpPr>
        <p:spPr>
          <a:xfrm>
            <a:off x="561922" y="1575305"/>
            <a:ext cx="11464237" cy="20136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42900" indent="-342900" algn="l" defTabSz="914400">
              <a:spcBef>
                <a:spcPts val="700"/>
              </a:spcBef>
              <a:buSzPct val="100000"/>
              <a:buFont typeface="Arial"/>
              <a:buChar char="•"/>
              <a:defRPr sz="3400">
                <a:solidFill>
                  <a:srgbClr val="0D0A10"/>
                </a:solidFill>
                <a:latin typeface="Times New Roman"/>
                <a:ea typeface="Times New Roman"/>
                <a:cs typeface="Times New Roman"/>
                <a:sym typeface="Times New Roman"/>
              </a:defRPr>
            </a:lvl1pPr>
          </a:lstStyle>
          <a:p>
            <a:pPr/>
            <a:r>
              <a:t>Pero Dios no se había olvidado de su pueblo. La semana después del gran chasco, Hiram Edson y sus amigos salieron de su casa para visitar y estimular a los otros creyentes en advenimiento.</a:t>
            </a:r>
          </a:p>
        </p:txBody>
      </p:sp>
      <p:pic>
        <p:nvPicPr>
          <p:cNvPr id="255" name="Resultado de imagen de hiram edson granero.jpg" descr="Resultado de imagen de hiram edson granero"/>
          <p:cNvPicPr>
            <a:picLocks noChangeAspect="1"/>
          </p:cNvPicPr>
          <p:nvPr/>
        </p:nvPicPr>
        <p:blipFill>
          <a:blip r:embed="rId2">
            <a:extLst/>
          </a:blip>
          <a:srcRect l="51449" t="33937" r="1301" b="24064"/>
          <a:stretch>
            <a:fillRect/>
          </a:stretch>
        </p:blipFill>
        <p:spPr>
          <a:xfrm>
            <a:off x="2400453" y="3714780"/>
            <a:ext cx="8040723" cy="536048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switch dir="l"/>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nvSpPr>
        <p:spPr>
          <a:xfrm>
            <a:off x="4235698" y="901700"/>
            <a:ext cx="3746005" cy="749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defTabSz="914400">
              <a:defRPr sz="3600">
                <a:solidFill>
                  <a:srgbClr val="000000"/>
                </a:solidFill>
                <a:latin typeface="Arial Black"/>
                <a:ea typeface="Arial Black"/>
                <a:cs typeface="Arial Black"/>
                <a:sym typeface="Arial Black"/>
              </a:defRPr>
            </a:lvl1pPr>
          </a:lstStyle>
          <a:p>
            <a:pPr/>
            <a:r>
              <a:t>HIRAM EDSON</a:t>
            </a:r>
          </a:p>
        </p:txBody>
      </p:sp>
      <p:sp>
        <p:nvSpPr>
          <p:cNvPr id="258" name="Shape 258"/>
          <p:cNvSpPr/>
          <p:nvPr/>
        </p:nvSpPr>
        <p:spPr>
          <a:xfrm>
            <a:off x="755624" y="2891535"/>
            <a:ext cx="10706151" cy="30885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2900" indent="-342900" algn="l" defTabSz="914400">
              <a:spcBef>
                <a:spcPts val="700"/>
              </a:spcBef>
              <a:buSzPct val="100000"/>
              <a:buFont typeface="Arial"/>
              <a:buChar char="•"/>
              <a:defRPr sz="3400">
                <a:solidFill>
                  <a:srgbClr val="0D0A10"/>
                </a:solidFill>
                <a:latin typeface="Times New Roman"/>
                <a:ea typeface="Times New Roman"/>
                <a:cs typeface="Times New Roman"/>
                <a:sym typeface="Times New Roman"/>
              </a:defRPr>
            </a:pPr>
            <a:r>
              <a:t>Después de pasar el granero de Edson, se detuvieron para orar. Todavía luchando por seguir creyendo, derramaron ante el Señor sus sentimientos de chasco.</a:t>
            </a:r>
          </a:p>
          <a:p>
            <a:pPr marL="342900" indent="-342900" algn="l" defTabSz="914400">
              <a:spcBef>
                <a:spcPts val="800"/>
              </a:spcBef>
              <a:buSzPct val="100000"/>
              <a:buFont typeface="Arial"/>
              <a:buChar char="•"/>
              <a:defRPr sz="3400">
                <a:solidFill>
                  <a:srgbClr val="0D0A10"/>
                </a:solidFill>
                <a:latin typeface="Calibri"/>
                <a:ea typeface="Calibri"/>
                <a:cs typeface="Calibri"/>
                <a:sym typeface="Calibri"/>
              </a:defRPr>
            </a:pPr>
            <a:r>
              <a:t>De pronto, Edson se detuvo. “El cielo pareció abrirse ante mi vista”, contó mas tarde, “ y vi que Cristo tenia que purificar el santuario celestial antes de venir a esta tierra”.</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0" name="image.jpg"/>
          <p:cNvPicPr>
            <a:picLocks noChangeAspect="1"/>
          </p:cNvPicPr>
          <p:nvPr/>
        </p:nvPicPr>
        <p:blipFill>
          <a:blip r:embed="rId2">
            <a:extLst/>
          </a:blip>
          <a:stretch>
            <a:fillRect/>
          </a:stretch>
        </p:blipFill>
        <p:spPr>
          <a:xfrm>
            <a:off x="6669821" y="1081049"/>
            <a:ext cx="5686352" cy="7591502"/>
          </a:xfrm>
          <a:prstGeom prst="rect">
            <a:avLst/>
          </a:prstGeom>
          <a:ln w="12700">
            <a:miter lim="400000"/>
          </a:ln>
        </p:spPr>
      </p:pic>
      <p:sp>
        <p:nvSpPr>
          <p:cNvPr id="261" name="Shape 261"/>
          <p:cNvSpPr/>
          <p:nvPr/>
        </p:nvSpPr>
        <p:spPr>
          <a:xfrm>
            <a:off x="577986" y="933450"/>
            <a:ext cx="5702028" cy="889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defTabSz="914400">
              <a:defRPr sz="4400">
                <a:solidFill>
                  <a:srgbClr val="000000"/>
                </a:solidFill>
                <a:latin typeface="Arial Black"/>
                <a:ea typeface="Arial Black"/>
                <a:cs typeface="Arial Black"/>
                <a:sym typeface="Arial Black"/>
              </a:defRPr>
            </a:lvl1pPr>
          </a:lstStyle>
          <a:p>
            <a:pPr/>
            <a:r>
              <a:t>VISION DE EDSON</a:t>
            </a:r>
          </a:p>
        </p:txBody>
      </p:sp>
      <p:sp>
        <p:nvSpPr>
          <p:cNvPr id="262" name="Shape 262"/>
          <p:cNvSpPr/>
          <p:nvPr/>
        </p:nvSpPr>
        <p:spPr>
          <a:xfrm>
            <a:off x="417835" y="2692400"/>
            <a:ext cx="6022331" cy="43493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42900" indent="-342900" algn="l" defTabSz="914400">
              <a:spcBef>
                <a:spcPts val="800"/>
              </a:spcBef>
              <a:buSzPct val="100000"/>
              <a:buFont typeface="Arial"/>
              <a:buChar char="•"/>
              <a:defRPr sz="3600">
                <a:solidFill>
                  <a:srgbClr val="0D0A10"/>
                </a:solidFill>
                <a:latin typeface="Times New Roman"/>
                <a:ea typeface="Times New Roman"/>
                <a:cs typeface="Times New Roman"/>
                <a:sym typeface="Times New Roman"/>
              </a:defRPr>
            </a:lvl1pPr>
          </a:lstStyle>
          <a:p>
            <a:pPr/>
            <a:r>
              <a:t>Inmediatamente Edson entendió el significado de textos bíblicos que surgieron en su mente. Ellos habían malentendido el lugar donde Cristo debía realizar su obra, pero no había error en el tiempo.</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nvSpPr>
        <p:spPr>
          <a:xfrm>
            <a:off x="1009178" y="3120389"/>
            <a:ext cx="10353726" cy="4401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914400">
              <a:spcBef>
                <a:spcPts val="900"/>
              </a:spcBef>
              <a:buFont typeface="Arial"/>
              <a:defRPr>
                <a:solidFill>
                  <a:srgbClr val="000000"/>
                </a:solidFill>
                <a:latin typeface="Times New Roman"/>
                <a:ea typeface="Times New Roman"/>
                <a:cs typeface="Times New Roman"/>
                <a:sym typeface="Times New Roman"/>
              </a:defRPr>
            </a:pPr>
            <a:r>
              <a:t>“Entonces tomé el librito de la mano del ángel, y lo comí; y era dulce en mi boca como la miel, pero cuando lo hube comido, amargó mi vientre. Y él me dijo: Es necesario que profetices otra vez sobre muchos pueblos, naciones, lenguas y reyes”. Apoc 10:10,11. </a:t>
            </a:r>
          </a:p>
          <a:p>
            <a:pPr algn="l" defTabSz="914400">
              <a:spcBef>
                <a:spcPts val="900"/>
              </a:spcBef>
              <a:buFont typeface="Arial"/>
              <a:defRPr>
                <a:solidFill>
                  <a:srgbClr val="000000"/>
                </a:solidFill>
                <a:latin typeface="Calibri"/>
                <a:ea typeface="Calibri"/>
                <a:cs typeface="Calibri"/>
                <a:sym typeface="Calibri"/>
              </a:defRPr>
            </a:pPr>
            <a:r>
              <a:t> </a:t>
            </a:r>
          </a:p>
        </p:txBody>
      </p:sp>
      <p:sp>
        <p:nvSpPr>
          <p:cNvPr id="265" name="Shape 265"/>
          <p:cNvSpPr/>
          <p:nvPr/>
        </p:nvSpPr>
        <p:spPr>
          <a:xfrm>
            <a:off x="1184597" y="984250"/>
            <a:ext cx="10407006"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defTabSz="914400">
              <a:defRPr>
                <a:solidFill>
                  <a:srgbClr val="000000"/>
                </a:solidFill>
                <a:latin typeface="Arial Black"/>
                <a:ea typeface="Arial Black"/>
                <a:cs typeface="Arial Black"/>
                <a:sym typeface="Arial Black"/>
              </a:defRPr>
            </a:lvl1pPr>
          </a:lstStyle>
          <a:p>
            <a:pPr/>
            <a:r>
              <a:t>A LOS 173 AÑOS DEL GRAN CHASCO</a:t>
            </a:r>
          </a:p>
        </p:txBody>
      </p:sp>
    </p:spTree>
  </p:cSld>
  <p:clrMapOvr>
    <a:masterClrMapping/>
  </p:clrMapOvr>
  <mc:AlternateContent xmlns:mc="http://schemas.openxmlformats.org/markup-compatibility/2006">
    <mc:Choice xmlns:p14="http://schemas.microsoft.com/office/powerpoint/2010/main" Requires="p14">
      <p:transition spd="slow" advClick="1" p14:dur="1500">
        <p:push dir="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nvSpPr>
        <p:spPr>
          <a:xfrm>
            <a:off x="577006" y="2015232"/>
            <a:ext cx="11633201" cy="57231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914400">
              <a:spcBef>
                <a:spcPts val="600"/>
              </a:spcBef>
              <a:buFont typeface="Arial"/>
              <a:defRPr sz="3200">
                <a:solidFill>
                  <a:srgbClr val="000000"/>
                </a:solidFill>
                <a:latin typeface="Times New Roman"/>
                <a:ea typeface="Times New Roman"/>
                <a:cs typeface="Times New Roman"/>
                <a:sym typeface="Times New Roman"/>
              </a:defRPr>
            </a:pPr>
            <a:r>
              <a:t>“Como pueblo, debemos ser estudiantes fervientes de la profecía; no debemos descansar hasta que entendamos claramente el tema del Santuario, el cual está expuesto en las visiones de Daniel y de Juan. Este asunto arroja gran luz sobre nuestra posición y nuestra obra actual, y nos da una prueba irrefutable de que Dios nos ha dirigido en nuestra experiencia pasada. Explica nuestro chasco de 1844, mostrándonos que el Santuario que debía ser purificado no era la Tierra, como habíamos supuesto, sino que Cristo entró entonces en el Lugar Santísimo del Santuario celestial y allí está realizando la obra final de su oficio sacerdotal, en cumplimiento de las palabras del ángel comunicadas al profeta Daniel: ‘Hasta dos mil trescientas tardes y mañanas; luego el santuario será purificado’. </a:t>
            </a:r>
            <a:r>
              <a:rPr b="1" sz="2800">
                <a:solidFill>
                  <a:schemeClr val="accent5">
                    <a:hueOff val="122773"/>
                    <a:satOff val="6301"/>
                    <a:lumOff val="-20829"/>
                  </a:schemeClr>
                </a:solidFill>
              </a:rPr>
              <a:t>CES 20.</a:t>
            </a:r>
          </a:p>
        </p:txBody>
      </p:sp>
    </p:spTree>
  </p:cSld>
  <p:clrMapOvr>
    <a:masterClrMapping/>
  </p:clrMapOvr>
  <mc:AlternateContent xmlns:mc="http://schemas.openxmlformats.org/markup-compatibility/2006">
    <mc:Choice xmlns:p14="http://schemas.microsoft.com/office/powerpoint/2010/main" Requires="p14">
      <p:transition spd="slow" advClick="1" p14:dur="3000">
        <p:push dir="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idx="4294967295"/>
          </p:nvPr>
        </p:nvSpPr>
        <p:spPr>
          <a:xfrm>
            <a:off x="1968500" y="723899"/>
            <a:ext cx="7772400" cy="1143002"/>
          </a:xfrm>
          <a:prstGeom prst="rect">
            <a:avLst/>
          </a:prstGeom>
        </p:spPr>
        <p:txBody>
          <a:bodyPr lIns="46037" tIns="46037" rIns="46037" bIns="46037"/>
          <a:lstStyle>
            <a:lvl1pPr defTabSz="749808">
              <a:defRPr b="1" sz="3607">
                <a:solidFill>
                  <a:srgbClr val="000000"/>
                </a:solidFill>
                <a:latin typeface="Times New Roman"/>
                <a:ea typeface="Times New Roman"/>
                <a:cs typeface="Times New Roman"/>
                <a:sym typeface="Times New Roman"/>
              </a:defRPr>
            </a:lvl1pPr>
          </a:lstStyle>
          <a:p>
            <a:pPr/>
            <a:r>
              <a:t>CADENA DE PENSAMIENTO TEOLOGICO No. 1</a:t>
            </a:r>
          </a:p>
        </p:txBody>
      </p:sp>
      <p:sp>
        <p:nvSpPr>
          <p:cNvPr id="270" name="Shape 270"/>
          <p:cNvSpPr/>
          <p:nvPr/>
        </p:nvSpPr>
        <p:spPr>
          <a:xfrm>
            <a:off x="1617600" y="2795510"/>
            <a:ext cx="9986591" cy="47867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2900" indent="-342900" algn="l" defTabSz="914400">
              <a:lnSpc>
                <a:spcPct val="90000"/>
              </a:lnSpc>
              <a:spcBef>
                <a:spcPts val="600"/>
              </a:spcBef>
              <a:buClr>
                <a:srgbClr val="996600"/>
              </a:buClr>
              <a:buSzPct val="100000"/>
              <a:buFont typeface="Wingdings"/>
              <a:buChar char="⬥"/>
              <a:defRPr b="1" sz="3400">
                <a:solidFill>
                  <a:srgbClr val="000000"/>
                </a:solidFill>
                <a:latin typeface="Times New Roman"/>
                <a:ea typeface="Times New Roman"/>
                <a:cs typeface="Times New Roman"/>
                <a:sym typeface="Times New Roman"/>
              </a:defRPr>
            </a:pPr>
            <a:r>
              <a:t>PELAGIO : Si me esfuerzo logro la santidad</a:t>
            </a:r>
          </a:p>
          <a:p>
            <a:pPr marL="342900" indent="-342900" algn="l" defTabSz="914400">
              <a:lnSpc>
                <a:spcPct val="90000"/>
              </a:lnSpc>
              <a:spcBef>
                <a:spcPts val="700"/>
              </a:spcBef>
              <a:buClr>
                <a:srgbClr val="996600"/>
              </a:buClr>
              <a:buFont typeface="Wingdings"/>
              <a:defRPr b="1" sz="3400">
                <a:solidFill>
                  <a:srgbClr val="000000"/>
                </a:solidFill>
                <a:latin typeface="Times New Roman"/>
                <a:ea typeface="Times New Roman"/>
                <a:cs typeface="Times New Roman"/>
                <a:sym typeface="Times New Roman"/>
              </a:defRPr>
            </a:pPr>
          </a:p>
          <a:p>
            <a:pPr marL="342900" indent="-342900" algn="l" defTabSz="914400">
              <a:lnSpc>
                <a:spcPct val="90000"/>
              </a:lnSpc>
              <a:spcBef>
                <a:spcPts val="600"/>
              </a:spcBef>
              <a:buClr>
                <a:srgbClr val="996600"/>
              </a:buClr>
              <a:buSzPct val="100000"/>
              <a:buFont typeface="Wingdings"/>
              <a:buChar char="⬥"/>
              <a:defRPr b="1" sz="3400">
                <a:solidFill>
                  <a:srgbClr val="000000"/>
                </a:solidFill>
                <a:latin typeface="Times New Roman"/>
                <a:ea typeface="Times New Roman"/>
                <a:cs typeface="Times New Roman"/>
                <a:sym typeface="Times New Roman"/>
              </a:defRPr>
            </a:pPr>
            <a:r>
              <a:t>ARMINIO :El libre albedrío</a:t>
            </a:r>
          </a:p>
          <a:p>
            <a:pPr marL="342900" indent="-342900" algn="l" defTabSz="914400">
              <a:lnSpc>
                <a:spcPct val="90000"/>
              </a:lnSpc>
              <a:spcBef>
                <a:spcPts val="700"/>
              </a:spcBef>
              <a:buClr>
                <a:srgbClr val="996600"/>
              </a:buClr>
              <a:buFont typeface="Wingdings"/>
              <a:defRPr b="1" sz="3400">
                <a:solidFill>
                  <a:srgbClr val="000000"/>
                </a:solidFill>
                <a:latin typeface="Times New Roman"/>
                <a:ea typeface="Times New Roman"/>
                <a:cs typeface="Times New Roman"/>
                <a:sym typeface="Times New Roman"/>
              </a:defRPr>
            </a:pPr>
          </a:p>
          <a:p>
            <a:pPr marL="342900" indent="-342900" algn="l" defTabSz="914400">
              <a:lnSpc>
                <a:spcPct val="90000"/>
              </a:lnSpc>
              <a:spcBef>
                <a:spcPts val="600"/>
              </a:spcBef>
              <a:buClr>
                <a:srgbClr val="996600"/>
              </a:buClr>
              <a:buSzPct val="100000"/>
              <a:buFont typeface="Wingdings"/>
              <a:buChar char="⬥"/>
              <a:defRPr b="1" sz="3400">
                <a:solidFill>
                  <a:srgbClr val="000000"/>
                </a:solidFill>
                <a:latin typeface="Times New Roman"/>
                <a:ea typeface="Times New Roman"/>
                <a:cs typeface="Times New Roman"/>
                <a:sym typeface="Times New Roman"/>
              </a:defRPr>
            </a:pPr>
            <a:r>
              <a:t>MORAVOS: Guardaron sábado,estilo vida</a:t>
            </a:r>
          </a:p>
          <a:p>
            <a:pPr marL="342900" indent="-342900" algn="l" defTabSz="914400">
              <a:lnSpc>
                <a:spcPct val="90000"/>
              </a:lnSpc>
              <a:spcBef>
                <a:spcPts val="700"/>
              </a:spcBef>
              <a:buClr>
                <a:srgbClr val="996600"/>
              </a:buClr>
              <a:buFont typeface="Wingdings"/>
              <a:defRPr b="1" sz="3400">
                <a:solidFill>
                  <a:srgbClr val="000000"/>
                </a:solidFill>
                <a:latin typeface="Times New Roman"/>
                <a:ea typeface="Times New Roman"/>
                <a:cs typeface="Times New Roman"/>
                <a:sym typeface="Times New Roman"/>
              </a:defRPr>
            </a:pPr>
          </a:p>
          <a:p>
            <a:pPr marL="342900" indent="-342900" algn="l" defTabSz="914400">
              <a:lnSpc>
                <a:spcPct val="90000"/>
              </a:lnSpc>
              <a:spcBef>
                <a:spcPts val="600"/>
              </a:spcBef>
              <a:buClr>
                <a:srgbClr val="996600"/>
              </a:buClr>
              <a:buSzPct val="100000"/>
              <a:buFont typeface="Wingdings"/>
              <a:buChar char="⬥"/>
              <a:defRPr b="1" sz="3400">
                <a:solidFill>
                  <a:srgbClr val="000000"/>
                </a:solidFill>
                <a:latin typeface="Times New Roman"/>
                <a:ea typeface="Times New Roman"/>
                <a:cs typeface="Times New Roman"/>
                <a:sym typeface="Times New Roman"/>
              </a:defRPr>
            </a:pPr>
            <a:r>
              <a:t>WESLEY: Metodista, pietismo</a:t>
            </a:r>
          </a:p>
          <a:p>
            <a:pPr algn="l" defTabSz="914400">
              <a:lnSpc>
                <a:spcPct val="90000"/>
              </a:lnSpc>
              <a:spcBef>
                <a:spcPts val="700"/>
              </a:spcBef>
              <a:defRPr b="1" sz="3400">
                <a:solidFill>
                  <a:srgbClr val="000000"/>
                </a:solidFill>
                <a:latin typeface="Times New Roman"/>
                <a:ea typeface="Times New Roman"/>
                <a:cs typeface="Times New Roman"/>
                <a:sym typeface="Times New Roman"/>
              </a:defRPr>
            </a:pPr>
          </a:p>
          <a:p>
            <a:pPr marL="342900" indent="-342900" algn="l" defTabSz="914400">
              <a:lnSpc>
                <a:spcPct val="90000"/>
              </a:lnSpc>
              <a:spcBef>
                <a:spcPts val="600"/>
              </a:spcBef>
              <a:buClr>
                <a:srgbClr val="996600"/>
              </a:buClr>
              <a:buSzPct val="100000"/>
              <a:buFont typeface="Wingdings"/>
              <a:buChar char="⬥"/>
              <a:defRPr b="1" sz="3400">
                <a:solidFill>
                  <a:srgbClr val="000000"/>
                </a:solidFill>
                <a:latin typeface="Times New Roman"/>
                <a:ea typeface="Times New Roman"/>
                <a:cs typeface="Times New Roman"/>
                <a:sym typeface="Times New Roman"/>
              </a:defRPr>
            </a:pPr>
            <a:r>
              <a:t>E. WHITE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5" name=""/>
          <p:cNvPicPr>
            <a:picLocks noChangeAspect="0"/>
          </p:cNvPicPr>
          <p:nvPr>
            <p:ph type="pic" idx="13"/>
          </p:nvPr>
        </p:nvPicPr>
        <p:blipFill>
          <a:blip r:embed="rId2">
            <a:extLst/>
          </a:blip>
          <a:stretch>
            <a:fillRect/>
          </a:stretch>
        </p:blipFill>
        <p:spPr>
          <a:xfrm>
            <a:off x="7187803" y="2637201"/>
            <a:ext cx="4913363" cy="6485798"/>
          </a:xfrm>
          <a:prstGeom prst="rect">
            <a:avLst/>
          </a:prstGeom>
        </p:spPr>
      </p:pic>
      <p:sp>
        <p:nvSpPr>
          <p:cNvPr id="136" name="Shape 136"/>
          <p:cNvSpPr/>
          <p:nvPr>
            <p:ph type="title"/>
          </p:nvPr>
        </p:nvSpPr>
        <p:spPr>
          <a:prstGeom prst="rect">
            <a:avLst/>
          </a:prstGeom>
        </p:spPr>
        <p:txBody>
          <a:bodyPr/>
          <a:lstStyle>
            <a:lvl1pPr>
              <a:defRPr b="1" sz="5500">
                <a:solidFill>
                  <a:srgbClr val="000000"/>
                </a:solidFill>
                <a:latin typeface="Times New Roman"/>
                <a:ea typeface="Times New Roman"/>
                <a:cs typeface="Times New Roman"/>
                <a:sym typeface="Times New Roman"/>
              </a:defRPr>
            </a:lvl1pPr>
          </a:lstStyle>
          <a:p>
            <a:pPr/>
            <a:r>
              <a:t>Fines del siglo XVIII y comienzos del siglo XIX</a:t>
            </a:r>
          </a:p>
        </p:txBody>
      </p:sp>
      <p:sp>
        <p:nvSpPr>
          <p:cNvPr id="137" name="Shape 137"/>
          <p:cNvSpPr/>
          <p:nvPr>
            <p:ph type="body" sz="half" idx="1"/>
          </p:nvPr>
        </p:nvSpPr>
        <p:spPr>
          <a:prstGeom prst="rect">
            <a:avLst/>
          </a:prstGeom>
        </p:spPr>
        <p:txBody>
          <a:bodyPr/>
          <a:lstStyle/>
          <a:p>
            <a:pPr>
              <a:buBlip>
                <a:blip r:embed="rId3"/>
              </a:buBlip>
              <a:defRPr>
                <a:solidFill>
                  <a:srgbClr val="000000"/>
                </a:solidFill>
                <a:latin typeface="Times New Roman"/>
                <a:ea typeface="Times New Roman"/>
                <a:cs typeface="Times New Roman"/>
                <a:sym typeface="Times New Roman"/>
              </a:defRPr>
            </a:pPr>
            <a:r>
              <a:t>El protestantismo estaba experimentando un renacimiento</a:t>
            </a:r>
          </a:p>
          <a:p>
            <a:pPr>
              <a:buBlip>
                <a:blip r:embed="rId3"/>
              </a:buBlip>
              <a:defRPr>
                <a:solidFill>
                  <a:srgbClr val="000000"/>
                </a:solidFill>
                <a:latin typeface="Times New Roman"/>
                <a:ea typeface="Times New Roman"/>
                <a:cs typeface="Times New Roman"/>
                <a:sym typeface="Times New Roman"/>
              </a:defRPr>
            </a:pPr>
            <a:r>
              <a:t>Hubo una abundante diversidad religiosa</a:t>
            </a:r>
          </a:p>
          <a:p>
            <a:pPr>
              <a:buBlip>
                <a:blip r:embed="rId3"/>
              </a:buBlip>
              <a:defRPr>
                <a:solidFill>
                  <a:srgbClr val="000000"/>
                </a:solidFill>
                <a:latin typeface="Times New Roman"/>
                <a:ea typeface="Times New Roman"/>
                <a:cs typeface="Times New Roman"/>
                <a:sym typeface="Times New Roman"/>
              </a:defRPr>
            </a:pPr>
            <a:r>
              <a:t>Norteamérica había sido por largo tiempo una tierra prometida para estos movimientos</a:t>
            </a:r>
          </a:p>
        </p:txBody>
      </p:sp>
    </p:spTree>
  </p:cSld>
  <p:clrMapOvr>
    <a:masterClrMapping/>
  </p:clrMapOvr>
  <mc:AlternateContent xmlns:mc="http://schemas.openxmlformats.org/markup-compatibility/2006">
    <mc:Choice xmlns:p14="http://schemas.microsoft.com/office/powerpoint/2010/main" Requires="p14">
      <p:transition spd="med" advClick="1" p14:dur="1000">
        <p14:rippl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title" idx="4294967295"/>
          </p:nvPr>
        </p:nvSpPr>
        <p:spPr>
          <a:xfrm>
            <a:off x="2349500" y="952500"/>
            <a:ext cx="7772400" cy="1143001"/>
          </a:xfrm>
          <a:prstGeom prst="rect">
            <a:avLst/>
          </a:prstGeom>
        </p:spPr>
        <p:txBody>
          <a:bodyPr lIns="46037" tIns="46037" rIns="46037" bIns="46037"/>
          <a:lstStyle>
            <a:lvl1pPr defTabSz="749808">
              <a:defRPr b="1" sz="3607">
                <a:solidFill>
                  <a:srgbClr val="000000"/>
                </a:solidFill>
                <a:latin typeface="Times New Roman"/>
                <a:ea typeface="Times New Roman"/>
                <a:cs typeface="Times New Roman"/>
                <a:sym typeface="Times New Roman"/>
              </a:defRPr>
            </a:lvl1pPr>
          </a:lstStyle>
          <a:p>
            <a:pPr/>
            <a:r>
              <a:t>CADENA DE PENSAMIENTO TEOLOGICO No. 2</a:t>
            </a:r>
          </a:p>
        </p:txBody>
      </p:sp>
      <p:sp>
        <p:nvSpPr>
          <p:cNvPr id="273" name="Shape 273"/>
          <p:cNvSpPr/>
          <p:nvPr/>
        </p:nvSpPr>
        <p:spPr>
          <a:xfrm>
            <a:off x="1823429" y="3182860"/>
            <a:ext cx="9789755" cy="52031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42900" indent="-342900" algn="l" defTabSz="914400">
              <a:lnSpc>
                <a:spcPct val="90000"/>
              </a:lnSpc>
              <a:spcBef>
                <a:spcPts val="600"/>
              </a:spcBef>
              <a:buClr>
                <a:srgbClr val="996600"/>
              </a:buClr>
              <a:buSzPct val="100000"/>
              <a:buFont typeface="Wingdings"/>
              <a:buChar char="⬥"/>
              <a:defRPr b="1" sz="3600">
                <a:solidFill>
                  <a:srgbClr val="000000"/>
                </a:solidFill>
                <a:latin typeface="Times New Roman"/>
                <a:ea typeface="Times New Roman"/>
                <a:cs typeface="Times New Roman"/>
                <a:sym typeface="Times New Roman"/>
              </a:defRPr>
            </a:pPr>
            <a:r>
              <a:t>AGUSTIN: PECADO ORIGINAL</a:t>
            </a:r>
          </a:p>
          <a:p>
            <a:pPr marL="342900" indent="-342900" algn="l" defTabSz="914400">
              <a:lnSpc>
                <a:spcPct val="90000"/>
              </a:lnSpc>
              <a:spcBef>
                <a:spcPts val="700"/>
              </a:spcBef>
              <a:buClr>
                <a:srgbClr val="996600"/>
              </a:buClr>
              <a:buSzPct val="100000"/>
              <a:buFont typeface="Wingdings"/>
              <a:buChar char="⬥"/>
              <a:defRPr b="1" sz="3600">
                <a:solidFill>
                  <a:srgbClr val="000000"/>
                </a:solidFill>
                <a:latin typeface="Times New Roman"/>
                <a:ea typeface="Times New Roman"/>
                <a:cs typeface="Times New Roman"/>
                <a:sym typeface="Times New Roman"/>
              </a:defRPr>
            </a:pPr>
          </a:p>
          <a:p>
            <a:pPr marL="342900" indent="-342900" algn="l" defTabSz="914400">
              <a:lnSpc>
                <a:spcPct val="90000"/>
              </a:lnSpc>
              <a:spcBef>
                <a:spcPts val="600"/>
              </a:spcBef>
              <a:buClr>
                <a:srgbClr val="996600"/>
              </a:buClr>
              <a:buSzPct val="100000"/>
              <a:buFont typeface="Wingdings"/>
              <a:buChar char="⬥"/>
              <a:defRPr b="1" sz="3600">
                <a:solidFill>
                  <a:srgbClr val="000000"/>
                </a:solidFill>
                <a:latin typeface="Times New Roman"/>
                <a:ea typeface="Times New Roman"/>
                <a:cs typeface="Times New Roman"/>
                <a:sym typeface="Times New Roman"/>
              </a:defRPr>
            </a:pPr>
            <a:r>
              <a:t>CALVINO: PREDESTINACION</a:t>
            </a:r>
          </a:p>
          <a:p>
            <a:pPr marL="342900" indent="-342900" algn="l" defTabSz="914400">
              <a:lnSpc>
                <a:spcPct val="90000"/>
              </a:lnSpc>
              <a:spcBef>
                <a:spcPts val="700"/>
              </a:spcBef>
              <a:buClr>
                <a:srgbClr val="996600"/>
              </a:buClr>
              <a:buSzPct val="100000"/>
              <a:buFont typeface="Wingdings"/>
              <a:buChar char="⬥"/>
              <a:defRPr b="1" sz="3600">
                <a:solidFill>
                  <a:srgbClr val="000000"/>
                </a:solidFill>
                <a:latin typeface="Times New Roman"/>
                <a:ea typeface="Times New Roman"/>
                <a:cs typeface="Times New Roman"/>
                <a:sym typeface="Times New Roman"/>
              </a:defRPr>
            </a:pPr>
          </a:p>
          <a:p>
            <a:pPr marL="342900" indent="-342900" algn="l" defTabSz="914400">
              <a:lnSpc>
                <a:spcPct val="90000"/>
              </a:lnSpc>
              <a:spcBef>
                <a:spcPts val="600"/>
              </a:spcBef>
              <a:buClr>
                <a:srgbClr val="996600"/>
              </a:buClr>
              <a:buSzPct val="100000"/>
              <a:buFont typeface="Wingdings"/>
              <a:buChar char="⬥"/>
              <a:defRPr b="1" sz="3600">
                <a:solidFill>
                  <a:srgbClr val="000000"/>
                </a:solidFill>
                <a:latin typeface="Times New Roman"/>
                <a:ea typeface="Times New Roman"/>
                <a:cs typeface="Times New Roman"/>
                <a:sym typeface="Times New Roman"/>
              </a:defRPr>
            </a:pPr>
            <a:r>
              <a:t>PURITANOS:NORMAS, LEYES</a:t>
            </a:r>
          </a:p>
          <a:p>
            <a:pPr marL="342900" indent="-342900" algn="l" defTabSz="914400">
              <a:lnSpc>
                <a:spcPct val="90000"/>
              </a:lnSpc>
              <a:spcBef>
                <a:spcPts val="700"/>
              </a:spcBef>
              <a:buClr>
                <a:srgbClr val="996600"/>
              </a:buClr>
              <a:buSzPct val="100000"/>
              <a:buFont typeface="Wingdings"/>
              <a:buChar char="⬥"/>
              <a:defRPr b="1" sz="3600">
                <a:solidFill>
                  <a:srgbClr val="000000"/>
                </a:solidFill>
                <a:latin typeface="Times New Roman"/>
                <a:ea typeface="Times New Roman"/>
                <a:cs typeface="Times New Roman"/>
                <a:sym typeface="Times New Roman"/>
              </a:defRPr>
            </a:pPr>
          </a:p>
          <a:p>
            <a:pPr marL="342900" indent="-342900" algn="l" defTabSz="914400">
              <a:lnSpc>
                <a:spcPct val="90000"/>
              </a:lnSpc>
              <a:spcBef>
                <a:spcPts val="600"/>
              </a:spcBef>
              <a:buClr>
                <a:srgbClr val="996600"/>
              </a:buClr>
              <a:buSzPct val="100000"/>
              <a:buFont typeface="Wingdings"/>
              <a:buChar char="⬥"/>
              <a:defRPr b="1" sz="3600">
                <a:solidFill>
                  <a:srgbClr val="000000"/>
                </a:solidFill>
                <a:latin typeface="Times New Roman"/>
                <a:ea typeface="Times New Roman"/>
                <a:cs typeface="Times New Roman"/>
                <a:sym typeface="Times New Roman"/>
              </a:defRPr>
            </a:pPr>
            <a:r>
              <a:t>NUEVA INGLATERRA</a:t>
            </a:r>
          </a:p>
          <a:p>
            <a:pPr marL="342900" indent="-342900" algn="l" defTabSz="914400">
              <a:lnSpc>
                <a:spcPct val="90000"/>
              </a:lnSpc>
              <a:spcBef>
                <a:spcPts val="700"/>
              </a:spcBef>
              <a:buClr>
                <a:srgbClr val="996600"/>
              </a:buClr>
              <a:buSzPct val="100000"/>
              <a:buFont typeface="Wingdings"/>
              <a:buChar char="⬥"/>
              <a:defRPr b="1" sz="3600">
                <a:solidFill>
                  <a:srgbClr val="000000"/>
                </a:solidFill>
                <a:latin typeface="Times New Roman"/>
                <a:ea typeface="Times New Roman"/>
                <a:cs typeface="Times New Roman"/>
                <a:sym typeface="Times New Roman"/>
              </a:defRPr>
            </a:pPr>
          </a:p>
          <a:p>
            <a:pPr marL="342900" indent="-342900" algn="l" defTabSz="914400">
              <a:lnSpc>
                <a:spcPct val="90000"/>
              </a:lnSpc>
              <a:spcBef>
                <a:spcPts val="600"/>
              </a:spcBef>
              <a:buClr>
                <a:srgbClr val="996600"/>
              </a:buClr>
              <a:buSzPct val="100000"/>
              <a:buFont typeface="Wingdings"/>
              <a:buChar char="⬥"/>
              <a:defRPr b="1" sz="3600">
                <a:solidFill>
                  <a:srgbClr val="000000"/>
                </a:solidFill>
                <a:latin typeface="Times New Roman"/>
                <a:ea typeface="Times New Roman"/>
                <a:cs typeface="Times New Roman"/>
                <a:sym typeface="Times New Roman"/>
              </a:defRPr>
            </a:pPr>
            <a:r>
              <a:t>JAIME WHITE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fallOver"/>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nvSpPr>
        <p:spPr>
          <a:xfrm>
            <a:off x="1709030" y="1396169"/>
            <a:ext cx="8900940" cy="72556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defTabSz="914400">
              <a:defRPr b="1" sz="4400">
                <a:solidFill>
                  <a:srgbClr val="000000"/>
                </a:solidFill>
                <a:latin typeface="Times New Roman"/>
                <a:ea typeface="Times New Roman"/>
                <a:cs typeface="Times New Roman"/>
                <a:sym typeface="Times New Roman"/>
              </a:defRPr>
            </a:lvl1pPr>
          </a:lstStyle>
          <a:p>
            <a:pPr/>
            <a:r>
              <a:t>SENCILLAMENTE UN MILAGRO</a:t>
            </a:r>
          </a:p>
        </p:txBody>
      </p:sp>
      <p:sp>
        <p:nvSpPr>
          <p:cNvPr id="276" name="Shape 276"/>
          <p:cNvSpPr/>
          <p:nvPr/>
        </p:nvSpPr>
        <p:spPr>
          <a:xfrm>
            <a:off x="1413619" y="2800981"/>
            <a:ext cx="4443016" cy="49474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342900" indent="-342900" algn="l" defTabSz="914400">
              <a:spcBef>
                <a:spcPts val="5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r>
              <a:t>PELAGIO</a:t>
            </a:r>
          </a:p>
          <a:p>
            <a:pPr marL="342900" indent="-342900" algn="l" defTabSz="914400">
              <a:spcBef>
                <a:spcPts val="6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p>
          <a:p>
            <a:pPr marL="342900" indent="-342900" algn="l" defTabSz="914400">
              <a:spcBef>
                <a:spcPts val="5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r>
              <a:t>ARMINIO</a:t>
            </a:r>
          </a:p>
          <a:p>
            <a:pPr marL="342900" indent="-342900" algn="l" defTabSz="914400">
              <a:spcBef>
                <a:spcPts val="6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p>
          <a:p>
            <a:pPr marL="342900" indent="-342900" algn="l" defTabSz="914400">
              <a:spcBef>
                <a:spcPts val="5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r>
              <a:t>MORAVOS</a:t>
            </a:r>
          </a:p>
          <a:p>
            <a:pPr marL="342900" indent="-342900" algn="l" defTabSz="914400">
              <a:spcBef>
                <a:spcPts val="6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p>
          <a:p>
            <a:pPr marL="342900" indent="-342900" algn="l" defTabSz="914400">
              <a:spcBef>
                <a:spcPts val="5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r>
              <a:t>WESLEY(METDIST)</a:t>
            </a:r>
          </a:p>
          <a:p>
            <a:pPr marL="342900" indent="-342900" algn="l" defTabSz="914400">
              <a:spcBef>
                <a:spcPts val="6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p>
          <a:p>
            <a:pPr marL="342900" indent="-342900" algn="l" defTabSz="914400">
              <a:spcBef>
                <a:spcPts val="5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r>
              <a:t>E. G. WHITE</a:t>
            </a:r>
          </a:p>
        </p:txBody>
      </p:sp>
      <p:sp>
        <p:nvSpPr>
          <p:cNvPr id="277" name="Shape 277"/>
          <p:cNvSpPr/>
          <p:nvPr/>
        </p:nvSpPr>
        <p:spPr>
          <a:xfrm>
            <a:off x="7271270" y="2902581"/>
            <a:ext cx="3757812" cy="49474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342900" indent="-342900" algn="l" defTabSz="914400">
              <a:spcBef>
                <a:spcPts val="5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r>
              <a:t>AGUSTIN</a:t>
            </a:r>
          </a:p>
          <a:p>
            <a:pPr marL="342900" indent="-342900" algn="l" defTabSz="914400">
              <a:spcBef>
                <a:spcPts val="6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p>
          <a:p>
            <a:pPr marL="342900" indent="-342900" algn="l" defTabSz="914400">
              <a:spcBef>
                <a:spcPts val="5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r>
              <a:t>CALVINO</a:t>
            </a:r>
          </a:p>
          <a:p>
            <a:pPr marL="342900" indent="-342900" algn="l" defTabSz="914400">
              <a:spcBef>
                <a:spcPts val="6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p>
          <a:p>
            <a:pPr marL="342900" indent="-342900" algn="l" defTabSz="914400">
              <a:spcBef>
                <a:spcPts val="5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r>
              <a:t>PURITANOS</a:t>
            </a:r>
          </a:p>
          <a:p>
            <a:pPr marL="342900" indent="-342900" algn="l" defTabSz="914400">
              <a:spcBef>
                <a:spcPts val="6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p>
          <a:p>
            <a:pPr marL="342900" indent="-342900" algn="l" defTabSz="914400">
              <a:spcBef>
                <a:spcPts val="5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r>
              <a:t>N. INGLATERRA</a:t>
            </a:r>
          </a:p>
          <a:p>
            <a:pPr marL="342900" indent="-342900" algn="l" defTabSz="914400">
              <a:spcBef>
                <a:spcPts val="6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p>
          <a:p>
            <a:pPr marL="342900" indent="-342900" algn="l" defTabSz="914400">
              <a:spcBef>
                <a:spcPts val="500"/>
              </a:spcBef>
              <a:buClr>
                <a:srgbClr val="996600"/>
              </a:buClr>
              <a:buSzPct val="100000"/>
              <a:buFont typeface="Wingdings"/>
              <a:buChar char="⬥"/>
              <a:defRPr b="1" sz="3200">
                <a:solidFill>
                  <a:srgbClr val="000000"/>
                </a:solidFill>
                <a:latin typeface="Times New Roman"/>
                <a:ea typeface="Times New Roman"/>
                <a:cs typeface="Times New Roman"/>
                <a:sym typeface="Times New Roman"/>
              </a:defRPr>
            </a:pPr>
            <a:r>
              <a:t>JAIME WHITE</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Shape 279"/>
          <p:cNvSpPr/>
          <p:nvPr/>
        </p:nvSpPr>
        <p:spPr>
          <a:xfrm>
            <a:off x="731713" y="2435411"/>
            <a:ext cx="11541374" cy="48827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1500" indent="-571500" algn="l" defTabSz="914400">
              <a:buSzPct val="100000"/>
              <a:buFont typeface="Wingdings"/>
              <a:buChar char="➢"/>
              <a:defRPr sz="3600">
                <a:solidFill>
                  <a:srgbClr val="000000"/>
                </a:solidFill>
                <a:latin typeface="Times New Roman"/>
                <a:ea typeface="Times New Roman"/>
                <a:cs typeface="Times New Roman"/>
                <a:sym typeface="Times New Roman"/>
              </a:defRPr>
            </a:pPr>
            <a:r>
              <a:t>Somos un PUEBLO PROFÉTICO.</a:t>
            </a:r>
          </a:p>
          <a:p>
            <a:pPr marL="571500" indent="-571500" algn="l" defTabSz="914400">
              <a:buSzPct val="100000"/>
              <a:buFont typeface="Wingdings"/>
              <a:buChar char="➢"/>
              <a:defRPr sz="3600">
                <a:solidFill>
                  <a:srgbClr val="000000"/>
                </a:solidFill>
                <a:latin typeface="Times New Roman"/>
                <a:ea typeface="Times New Roman"/>
                <a:cs typeface="Times New Roman"/>
                <a:sym typeface="Times New Roman"/>
              </a:defRPr>
            </a:pPr>
            <a:r>
              <a:t>Surgimos para anunciar la proximidad de la segunda venida de Cristo. </a:t>
            </a:r>
          </a:p>
          <a:p>
            <a:pPr marL="571500" indent="-571500" algn="l" defTabSz="914400">
              <a:buSzPct val="100000"/>
              <a:buFont typeface="Wingdings"/>
              <a:buChar char="➢"/>
              <a:defRPr sz="3600">
                <a:solidFill>
                  <a:srgbClr val="000000"/>
                </a:solidFill>
                <a:latin typeface="Times New Roman"/>
                <a:ea typeface="Times New Roman"/>
                <a:cs typeface="Times New Roman"/>
                <a:sym typeface="Times New Roman"/>
              </a:defRPr>
            </a:pPr>
            <a:r>
              <a:t>Como pueblo cumplimos la profecía de Apocalipsis 10:10, 11.</a:t>
            </a:r>
          </a:p>
          <a:p>
            <a:pPr marL="571500" indent="-571500" algn="l" defTabSz="914400">
              <a:buSzPct val="100000"/>
              <a:buFont typeface="Wingdings"/>
              <a:buChar char="➢"/>
              <a:defRPr sz="3600">
                <a:solidFill>
                  <a:srgbClr val="000000"/>
                </a:solidFill>
                <a:latin typeface="Times New Roman"/>
                <a:ea typeface="Times New Roman"/>
                <a:cs typeface="Times New Roman"/>
                <a:sym typeface="Times New Roman"/>
              </a:defRPr>
            </a:pPr>
            <a:r>
              <a:t>Somos el pueblo remanente que proclama la segunda venida de Cristo.</a:t>
            </a:r>
          </a:p>
          <a:p>
            <a:pPr marL="571500" indent="-571500" algn="l" defTabSz="914400">
              <a:buSzPct val="100000"/>
              <a:buFont typeface="Wingdings"/>
              <a:buChar char="➢"/>
              <a:defRPr sz="3600">
                <a:solidFill>
                  <a:srgbClr val="000000"/>
                </a:solidFill>
                <a:latin typeface="Times New Roman"/>
                <a:ea typeface="Times New Roman"/>
                <a:cs typeface="Times New Roman"/>
                <a:sym typeface="Times New Roman"/>
              </a:defRPr>
            </a:pPr>
            <a:r>
              <a:t>Somos el pueblo que recibirá a Cristo en su segunda venida. </a:t>
            </a:r>
          </a:p>
        </p:txBody>
      </p:sp>
      <p:sp>
        <p:nvSpPr>
          <p:cNvPr id="280" name="Shape 280"/>
          <p:cNvSpPr/>
          <p:nvPr/>
        </p:nvSpPr>
        <p:spPr>
          <a:xfrm>
            <a:off x="2095189" y="971550"/>
            <a:ext cx="7869512" cy="2463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914400">
              <a:defRPr sz="4400">
                <a:solidFill>
                  <a:srgbClr val="000000"/>
                </a:solidFill>
                <a:latin typeface="Arial Black"/>
                <a:ea typeface="Arial Black"/>
                <a:cs typeface="Arial Black"/>
                <a:sym typeface="Arial Black"/>
              </a:defRPr>
            </a:pPr>
            <a:r>
              <a:t>CONCLUSIÓN:</a:t>
            </a:r>
            <a:br/>
            <a:b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
          <p:cNvPicPr>
            <a:picLocks noChangeAspect="0"/>
          </p:cNvPicPr>
          <p:nvPr/>
        </p:nvPicPr>
        <p:blipFill>
          <a:blip r:embed="rId2">
            <a:extLst/>
          </a:blip>
          <a:stretch>
            <a:fillRect/>
          </a:stretch>
        </p:blipFill>
        <p:spPr>
          <a:xfrm>
            <a:off x="6870700" y="1679911"/>
            <a:ext cx="5367552" cy="6393778"/>
          </a:xfrm>
          <a:prstGeom prst="rect">
            <a:avLst/>
          </a:prstGeom>
        </p:spPr>
      </p:pic>
      <p:sp>
        <p:nvSpPr>
          <p:cNvPr id="140" name="Shape 140"/>
          <p:cNvSpPr/>
          <p:nvPr/>
        </p:nvSpPr>
        <p:spPr>
          <a:xfrm>
            <a:off x="616692" y="2266696"/>
            <a:ext cx="5973481" cy="48552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a:solidFill>
                  <a:srgbClr val="000000"/>
                </a:solidFill>
                <a:latin typeface="Times New Roman"/>
                <a:ea typeface="Times New Roman"/>
                <a:cs typeface="Times New Roman"/>
                <a:sym typeface="Times New Roman"/>
              </a:defRPr>
            </a:lvl1pPr>
          </a:lstStyle>
          <a:p>
            <a:pPr/>
            <a:r>
              <a:t>Edward Gibbon en su intento racional de explicar el rápido crecimiento del cristianismo, identificó la creencia en el pronto Regreso de Cristo como uno de los factores principales del éxito del cristianismo </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nvSpPr>
        <p:spPr>
          <a:xfrm>
            <a:off x="1186085" y="1657350"/>
            <a:ext cx="5297737" cy="14478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914400">
              <a:defRPr b="1" sz="4700">
                <a:solidFill>
                  <a:srgbClr val="000000"/>
                </a:solidFill>
                <a:latin typeface="Times New Roman"/>
                <a:ea typeface="Times New Roman"/>
                <a:cs typeface="Times New Roman"/>
                <a:sym typeface="Times New Roman"/>
              </a:defRPr>
            </a:lvl1pPr>
          </a:lstStyle>
          <a:p>
            <a:pPr/>
            <a:r>
              <a:t>La Segunda Venida de Cristo</a:t>
            </a:r>
          </a:p>
        </p:txBody>
      </p:sp>
      <p:pic>
        <p:nvPicPr>
          <p:cNvPr id="143" name=""/>
          <p:cNvPicPr>
            <a:picLocks noChangeAspect="0"/>
          </p:cNvPicPr>
          <p:nvPr/>
        </p:nvPicPr>
        <p:blipFill>
          <a:blip r:embed="rId2">
            <a:extLst/>
          </a:blip>
          <a:stretch>
            <a:fillRect/>
          </a:stretch>
        </p:blipFill>
        <p:spPr>
          <a:xfrm>
            <a:off x="7552118" y="582612"/>
            <a:ext cx="4803502" cy="4333554"/>
          </a:xfrm>
          <a:prstGeom prst="rect">
            <a:avLst/>
          </a:prstGeom>
        </p:spPr>
      </p:pic>
      <p:sp>
        <p:nvSpPr>
          <p:cNvPr id="144" name="Shape 144"/>
          <p:cNvSpPr/>
          <p:nvPr/>
        </p:nvSpPr>
        <p:spPr>
          <a:xfrm>
            <a:off x="824791" y="4438396"/>
            <a:ext cx="11554052" cy="42583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b="1">
                <a:solidFill>
                  <a:srgbClr val="000000"/>
                </a:solidFill>
                <a:latin typeface="Times New Roman"/>
                <a:ea typeface="Times New Roman"/>
                <a:cs typeface="Times New Roman"/>
                <a:sym typeface="Times New Roman"/>
              </a:defRPr>
            </a:pPr>
            <a:r>
              <a:t>Desde la ascensión de Cristo:</a:t>
            </a:r>
          </a:p>
          <a:p>
            <a:pPr marL="423333" indent="-423333" algn="l">
              <a:buClr>
                <a:srgbClr val="9A7865"/>
              </a:buClr>
              <a:buSzPct val="40000"/>
              <a:buBlip>
                <a:blip r:embed="rId3"/>
              </a:buBlip>
              <a:defRPr b="1">
                <a:solidFill>
                  <a:srgbClr val="000000"/>
                </a:solidFill>
                <a:latin typeface="Times New Roman"/>
                <a:ea typeface="Times New Roman"/>
                <a:cs typeface="Times New Roman"/>
                <a:sym typeface="Times New Roman"/>
              </a:defRPr>
            </a:pPr>
            <a:r>
              <a:t>La iglesia ha tenido como misión proclamar la verdad del retorno de Cristo a nuestro mundo </a:t>
            </a:r>
          </a:p>
          <a:p>
            <a:pPr marL="423333" indent="-423333" algn="l">
              <a:buClr>
                <a:srgbClr val="9A7865"/>
              </a:buClr>
              <a:buSzPct val="40000"/>
              <a:buBlip>
                <a:blip r:embed="rId3"/>
              </a:buBlip>
              <a:defRPr b="1">
                <a:solidFill>
                  <a:srgbClr val="000000"/>
                </a:solidFill>
                <a:latin typeface="Times New Roman"/>
                <a:ea typeface="Times New Roman"/>
                <a:cs typeface="Times New Roman"/>
                <a:sym typeface="Times New Roman"/>
              </a:defRPr>
            </a:pPr>
            <a:r>
              <a:t>De todas las verdades bíblicas, esta es la más preciosa esperanza </a:t>
            </a:r>
          </a:p>
          <a:p>
            <a:pPr marL="423333" indent="-423333" algn="l">
              <a:buClr>
                <a:srgbClr val="9A7865"/>
              </a:buClr>
              <a:buSzPct val="40000"/>
              <a:buBlip>
                <a:blip r:embed="rId3"/>
              </a:buBlip>
              <a:defRPr b="1">
                <a:solidFill>
                  <a:srgbClr val="000000"/>
                </a:solidFill>
                <a:latin typeface="Times New Roman"/>
                <a:ea typeface="Times New Roman"/>
                <a:cs typeface="Times New Roman"/>
                <a:sym typeface="Times New Roman"/>
              </a:defRPr>
            </a:pPr>
            <a:r>
              <a:t>En los largos años de dominio del cuerno pequeño esta promesa se opacó</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nvSpPr>
        <p:spPr>
          <a:xfrm>
            <a:off x="783057" y="1325240"/>
            <a:ext cx="6673359" cy="6645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a:solidFill>
                  <a:srgbClr val="000000"/>
                </a:solidFill>
                <a:latin typeface="Times New Roman"/>
                <a:ea typeface="Times New Roman"/>
                <a:cs typeface="Times New Roman"/>
                <a:sym typeface="Times New Roman"/>
              </a:defRPr>
            </a:lvl1pPr>
          </a:lstStyle>
          <a:p>
            <a:pPr/>
            <a:r>
              <a:t>La predicación de la Segunda Venida de Cristo, se vio impulsada con la reforma protestante, pero el reloj del todopoderoso habría de cumplir su propósito a principios del siglo XVIII, cuando la mayoría de teólogos protestantes estaban listo para aceptar un nuevo concepto de la segunda venida de Cristo </a:t>
            </a:r>
          </a:p>
        </p:txBody>
      </p:sp>
      <p:pic>
        <p:nvPicPr>
          <p:cNvPr id="147" name=""/>
          <p:cNvPicPr>
            <a:picLocks noChangeAspect="0"/>
          </p:cNvPicPr>
          <p:nvPr/>
        </p:nvPicPr>
        <p:blipFill>
          <a:blip r:embed="rId2">
            <a:extLst/>
          </a:blip>
          <a:stretch>
            <a:fillRect/>
          </a:stretch>
        </p:blipFill>
        <p:spPr>
          <a:xfrm>
            <a:off x="7552118" y="2246312"/>
            <a:ext cx="4803502" cy="43335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nvSpPr>
        <p:spPr>
          <a:xfrm>
            <a:off x="1517437" y="691896"/>
            <a:ext cx="9126963" cy="1273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a:solidFill>
                  <a:srgbClr val="000000"/>
                </a:solidFill>
                <a:latin typeface="Times New Roman"/>
                <a:ea typeface="Times New Roman"/>
                <a:cs typeface="Times New Roman"/>
                <a:sym typeface="Times New Roman"/>
              </a:defRPr>
            </a:lvl1pPr>
          </a:lstStyle>
          <a:p>
            <a:pPr/>
            <a:r>
              <a:t>Factores que contribuyeron al estudio de las profecías </a:t>
            </a:r>
          </a:p>
        </p:txBody>
      </p:sp>
      <p:sp>
        <p:nvSpPr>
          <p:cNvPr id="150" name="Shape 150"/>
          <p:cNvSpPr/>
          <p:nvPr/>
        </p:nvSpPr>
        <p:spPr>
          <a:xfrm>
            <a:off x="5828963" y="2482651"/>
            <a:ext cx="6583788" cy="27491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23333" indent="-423333" algn="l">
              <a:buClr>
                <a:srgbClr val="9A7865"/>
              </a:buClr>
              <a:buSzPct val="40000"/>
              <a:buBlip>
                <a:blip r:embed="rId2"/>
              </a:buBlip>
              <a:defRPr sz="3600">
                <a:solidFill>
                  <a:srgbClr val="000000"/>
                </a:solidFill>
                <a:latin typeface="Times New Roman"/>
                <a:ea typeface="Times New Roman"/>
                <a:cs typeface="Times New Roman"/>
                <a:sym typeface="Times New Roman"/>
              </a:defRPr>
            </a:pPr>
            <a:r>
              <a:t>El terremoto de Lisboa - 1 de Noviembre 1755</a:t>
            </a:r>
          </a:p>
          <a:p>
            <a:pPr marL="423333" indent="-423333" algn="l">
              <a:buClr>
                <a:srgbClr val="9A7865"/>
              </a:buClr>
              <a:buSzPct val="40000"/>
              <a:buBlip>
                <a:blip r:embed="rId2"/>
              </a:buBlip>
              <a:defRPr sz="3600">
                <a:solidFill>
                  <a:srgbClr val="000000"/>
                </a:solidFill>
                <a:latin typeface="Times New Roman"/>
                <a:ea typeface="Times New Roman"/>
                <a:cs typeface="Times New Roman"/>
                <a:sym typeface="Times New Roman"/>
              </a:defRPr>
            </a:pPr>
            <a:r>
              <a:t>El día oscuro - 19 Mayo de 1780</a:t>
            </a:r>
          </a:p>
          <a:p>
            <a:pPr marL="423333" indent="-423333" algn="l">
              <a:buClr>
                <a:srgbClr val="9A7865"/>
              </a:buClr>
              <a:buSzPct val="40000"/>
              <a:buBlip>
                <a:blip r:embed="rId2"/>
              </a:buBlip>
              <a:defRPr sz="3600">
                <a:solidFill>
                  <a:srgbClr val="000000"/>
                </a:solidFill>
                <a:latin typeface="Times New Roman"/>
                <a:ea typeface="Times New Roman"/>
                <a:cs typeface="Times New Roman"/>
                <a:sym typeface="Times New Roman"/>
              </a:defRPr>
            </a:pPr>
            <a:r>
              <a:t>La caída de las estrellas - 13 de Noviembre de 1833</a:t>
            </a:r>
          </a:p>
        </p:txBody>
      </p:sp>
      <p:pic>
        <p:nvPicPr>
          <p:cNvPr id="151" name=""/>
          <p:cNvPicPr>
            <a:picLocks noChangeAspect="0"/>
          </p:cNvPicPr>
          <p:nvPr/>
        </p:nvPicPr>
        <p:blipFill>
          <a:blip r:embed="rId3">
            <a:extLst/>
          </a:blip>
          <a:stretch>
            <a:fillRect/>
          </a:stretch>
        </p:blipFill>
        <p:spPr>
          <a:xfrm>
            <a:off x="482600" y="2513981"/>
            <a:ext cx="5202370" cy="2686519"/>
          </a:xfrm>
          <a:prstGeom prst="rect">
            <a:avLst/>
          </a:prstGeom>
        </p:spPr>
      </p:pic>
      <p:pic>
        <p:nvPicPr>
          <p:cNvPr id="152" name=""/>
          <p:cNvPicPr>
            <a:picLocks noChangeAspect="0"/>
          </p:cNvPicPr>
          <p:nvPr/>
        </p:nvPicPr>
        <p:blipFill>
          <a:blip r:embed="rId4">
            <a:extLst/>
          </a:blip>
          <a:stretch>
            <a:fillRect/>
          </a:stretch>
        </p:blipFill>
        <p:spPr>
          <a:xfrm>
            <a:off x="604729" y="5652547"/>
            <a:ext cx="4754912" cy="3426591"/>
          </a:xfrm>
          <a:prstGeom prst="rect">
            <a:avLst/>
          </a:prstGeom>
        </p:spPr>
      </p:pic>
      <p:pic>
        <p:nvPicPr>
          <p:cNvPr id="153" name=""/>
          <p:cNvPicPr>
            <a:picLocks noChangeAspect="0"/>
          </p:cNvPicPr>
          <p:nvPr/>
        </p:nvPicPr>
        <p:blipFill>
          <a:blip r:embed="rId5">
            <a:extLst/>
          </a:blip>
          <a:stretch>
            <a:fillRect/>
          </a:stretch>
        </p:blipFill>
        <p:spPr>
          <a:xfrm>
            <a:off x="6744832" y="5631084"/>
            <a:ext cx="4428157" cy="34695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push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nvSpPr>
        <p:spPr>
          <a:xfrm>
            <a:off x="1704167" y="742696"/>
            <a:ext cx="9362955" cy="1273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a:solidFill>
                  <a:srgbClr val="000000"/>
                </a:solidFill>
                <a:latin typeface="Times New Roman"/>
                <a:ea typeface="Times New Roman"/>
                <a:cs typeface="Times New Roman"/>
                <a:sym typeface="Times New Roman"/>
              </a:defRPr>
            </a:lvl1pPr>
          </a:lstStyle>
          <a:p>
            <a:pPr/>
            <a:r>
              <a:t>Resurgimiento en el estudio de la segunda venida de Cristo </a:t>
            </a:r>
          </a:p>
        </p:txBody>
      </p:sp>
      <p:sp>
        <p:nvSpPr>
          <p:cNvPr id="156" name="Shape 156"/>
          <p:cNvSpPr/>
          <p:nvPr/>
        </p:nvSpPr>
        <p:spPr>
          <a:xfrm>
            <a:off x="1657658" y="3344540"/>
            <a:ext cx="9455973" cy="30645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23333" indent="-423333" algn="l">
              <a:buClr>
                <a:srgbClr val="9A7865"/>
              </a:buClr>
              <a:buSzPct val="40000"/>
              <a:buBlip>
                <a:blip r:embed="rId2"/>
              </a:buBlip>
              <a:defRPr>
                <a:solidFill>
                  <a:srgbClr val="000000"/>
                </a:solidFill>
                <a:latin typeface="Times New Roman"/>
                <a:ea typeface="Times New Roman"/>
                <a:cs typeface="Times New Roman"/>
                <a:sym typeface="Times New Roman"/>
              </a:defRPr>
            </a:pPr>
            <a:r>
              <a:t>Nació a partir del despertar religioso a comienzos del siglo XIX (1800)</a:t>
            </a:r>
          </a:p>
          <a:p>
            <a:pPr marL="423333" indent="-423333" algn="l">
              <a:buClr>
                <a:srgbClr val="9A7865"/>
              </a:buClr>
              <a:buSzPct val="40000"/>
              <a:buBlip>
                <a:blip r:embed="rId2"/>
              </a:buBlip>
              <a:defRPr>
                <a:solidFill>
                  <a:srgbClr val="000000"/>
                </a:solidFill>
                <a:latin typeface="Times New Roman"/>
                <a:ea typeface="Times New Roman"/>
                <a:cs typeface="Times New Roman"/>
                <a:sym typeface="Times New Roman"/>
              </a:defRPr>
            </a:pPr>
            <a:r>
              <a:t>Dios utilizó en Europa, America y otros lugares, hombres de gran talento para proclamar la segunda venida de Cristo </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naissance">
  <a:themeElements>
    <a:clrScheme name="Renaissance">
      <a:dk1>
        <a:srgbClr val="000000"/>
      </a:dk1>
      <a:lt1>
        <a:srgbClr val="FFFFFF"/>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