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  <p:sldMasterId id="2147483688" r:id="rId2"/>
  </p:sldMasterIdLst>
  <p:sldIdLst>
    <p:sldId id="256" r:id="rId3"/>
    <p:sldId id="257" r:id="rId4"/>
    <p:sldId id="258" r:id="rId5"/>
    <p:sldId id="259" r:id="rId6"/>
    <p:sldId id="274" r:id="rId7"/>
    <p:sldId id="266" r:id="rId8"/>
    <p:sldId id="267" r:id="rId9"/>
    <p:sldId id="268" r:id="rId10"/>
    <p:sldId id="260" r:id="rId11"/>
    <p:sldId id="261" r:id="rId12"/>
    <p:sldId id="270" r:id="rId13"/>
    <p:sldId id="262" r:id="rId14"/>
    <p:sldId id="271" r:id="rId15"/>
    <p:sldId id="275" r:id="rId16"/>
    <p:sldId id="277" r:id="rId17"/>
    <p:sldId id="264" r:id="rId18"/>
    <p:sldId id="276" r:id="rId19"/>
    <p:sldId id="265" r:id="rId20"/>
    <p:sldId id="278" r:id="rId21"/>
    <p:sldId id="443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ter Steger" initials="WS" lastIdx="1" clrIdx="0">
    <p:extLst>
      <p:ext uri="{19B8F6BF-5375-455C-9EA6-DF929625EA0E}">
        <p15:presenceInfo xmlns:p15="http://schemas.microsoft.com/office/powerpoint/2012/main" userId="S-1-5-21-1627568522-219766292-709275260-1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65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30T15:25:53.877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828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0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170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846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74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60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5972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318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012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AF64-1BBB-46D0-A30F-6318E4840F8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0102-799E-4118-A1CE-9D3CACED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69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AF64-1BBB-46D0-A30F-6318E4840F8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0102-799E-4118-A1CE-9D3CACED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89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10/30/20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32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AF64-1BBB-46D0-A30F-6318E4840F8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0102-799E-4118-A1CE-9D3CACED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58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AF64-1BBB-46D0-A30F-6318E4840F8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0102-799E-4118-A1CE-9D3CACED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95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AF64-1BBB-46D0-A30F-6318E4840F8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0102-799E-4118-A1CE-9D3CACED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04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AF64-1BBB-46D0-A30F-6318E4840F8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0102-799E-4118-A1CE-9D3CACED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46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AF64-1BBB-46D0-A30F-6318E4840F8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0102-799E-4118-A1CE-9D3CACED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57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AF64-1BBB-46D0-A30F-6318E4840F8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0102-799E-4118-A1CE-9D3CACED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09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AF64-1BBB-46D0-A30F-6318E4840F8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0102-799E-4118-A1CE-9D3CACED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91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AF64-1BBB-46D0-A30F-6318E4840F8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0102-799E-4118-A1CE-9D3CACED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914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9AF64-1BBB-46D0-A30F-6318E4840F8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80102-799E-4118-A1CE-9D3CACED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86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557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10/30/20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93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077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076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1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597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3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89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9AF64-1BBB-46D0-A30F-6318E4840F89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0102-799E-4118-A1CE-9D3CACED6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2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ulian_of_Norwich.jpg#/media/File:Julian_of_Norwich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903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92583" y="182993"/>
            <a:ext cx="9761693" cy="136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Espíritu, las Escrituras y la dirección de la iglesia</a:t>
            </a:r>
            <a:endParaRPr lang="pt-BR" sz="4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59E2DDE-5E13-451E-B378-DE285314EC42}"/>
              </a:ext>
            </a:extLst>
          </p:cNvPr>
          <p:cNvSpPr txBox="1"/>
          <p:nvPr/>
        </p:nvSpPr>
        <p:spPr>
          <a:xfrm>
            <a:off x="4176584" y="1453443"/>
            <a:ext cx="68703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Ireneo de Lyon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El don profético se manifiesta en las Escrituras hebreas. En </a:t>
            </a:r>
            <a:r>
              <a:rPr lang="es-E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Adversus</a:t>
            </a:r>
            <a:r>
              <a:rPr lang="es-ES" sz="28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haereses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, limitó el don profético </a:t>
            </a:r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solo a aquellos que predijeron 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la venida de Cristo.</a:t>
            </a:r>
          </a:p>
          <a:p>
            <a:endParaRPr lang="es-E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La implicación es que el don espiritual de la profecía no se manifestó en predicadores itinerantes, ya que los cristianos (la iglesia) proclamaban lo que ya habían anunciado los profetas y apóstoles, que está registrado en las Escrituras.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01" y="1836503"/>
            <a:ext cx="1617166" cy="381651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16200000">
            <a:off x="1261016" y="5146546"/>
            <a:ext cx="55656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700" dirty="0" err="1"/>
              <a:t>Wikimedia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961901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59E2DDE-5E13-451E-B378-DE285314EC42}"/>
              </a:ext>
            </a:extLst>
          </p:cNvPr>
          <p:cNvSpPr txBox="1"/>
          <p:nvPr/>
        </p:nvSpPr>
        <p:spPr>
          <a:xfrm>
            <a:off x="1105453" y="1645002"/>
            <a:ext cx="103044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Tras Ireneo y durante toda la Edad Media, el concepto de profetas para la mayoría de los pensadores cristianos era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algo del pasado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Los obispos quedaron dotados de la lluvia del Espíritu, mientras que fuera de la iglesia había un yermo espiritual. La situación que esto creó fue un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liderazgo inmune a la corrección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aixaDeTexto 1"/>
          <p:cNvSpPr txBox="1"/>
          <p:nvPr/>
        </p:nvSpPr>
        <p:spPr>
          <a:xfrm>
            <a:off x="728507" y="114300"/>
            <a:ext cx="9761693" cy="1361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Espíritu, las Escrituras y la dirección de la iglesia</a:t>
            </a:r>
            <a:endParaRPr lang="pt-BR" sz="4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802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6407" y="542351"/>
            <a:ext cx="10467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don de profecía: Definición provisional</a:t>
            </a:r>
            <a:endParaRPr lang="pt-BR" sz="4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0BB3865-6BE9-4798-BF96-4284C6482C7C}"/>
              </a:ext>
            </a:extLst>
          </p:cNvPr>
          <p:cNvSpPr txBox="1"/>
          <p:nvPr/>
        </p:nvSpPr>
        <p:spPr>
          <a:xfrm>
            <a:off x="1183276" y="1752010"/>
            <a:ext cx="103044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¿Cuál es el papel de un profeta en el Nuevo Testamento?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Es un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proclamador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 o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maestro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. Un verdadero profeta enseña revelaciones divinas, la verdad, mientras que un falso profeta proclama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falsedades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Una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salvedad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 con los autores cristianos es que la verdad se define en relación con Jesús como el Cristo (principio cristológico).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33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6BD61B3-EE71-450A-93AC-2FC1618CB7A3}"/>
              </a:ext>
            </a:extLst>
          </p:cNvPr>
          <p:cNvSpPr txBox="1"/>
          <p:nvPr/>
        </p:nvSpPr>
        <p:spPr>
          <a:xfrm>
            <a:off x="1073573" y="1751036"/>
            <a:ext cx="1097651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El parámetro de evaluación es una </a:t>
            </a:r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opción hermenéutica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, y la nuestra es</a:t>
            </a: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la conformidad con lo que consideramos que es una lectura correcta de las</a:t>
            </a: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Escrituras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Conformidad con la revelación divina anterior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(Deut. 13:1-5; Isa. 8:20; 1 Cor. 14:28–15:8).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Predicciones cumplidas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(Deut. 18:21, 22; Jer. 28:9).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3ED6FEE-33AA-4CDF-B3D3-9E6C911CE10B}"/>
              </a:ext>
            </a:extLst>
          </p:cNvPr>
          <p:cNvSpPr txBox="1"/>
          <p:nvPr/>
        </p:nvSpPr>
        <p:spPr>
          <a:xfrm>
            <a:off x="853197" y="127000"/>
            <a:ext cx="9484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 recibió el espíritu y qué espíritu fue ese?</a:t>
            </a:r>
            <a:endParaRPr lang="pt-BR" sz="4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306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6BD61B3-EE71-450A-93AC-2FC1618CB7A3}"/>
              </a:ext>
            </a:extLst>
          </p:cNvPr>
          <p:cNvSpPr txBox="1"/>
          <p:nvPr/>
        </p:nvSpPr>
        <p:spPr>
          <a:xfrm>
            <a:off x="1073573" y="1751036"/>
            <a:ext cx="10976512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El parámetro de evaluación es una </a:t>
            </a:r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opción hermenéutica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, y la nuestra es</a:t>
            </a: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la conformidad con lo que consideramos que es una lectura correcta de las</a:t>
            </a: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Escrituras. Pruebas tales como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n-US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Conducta recta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(Mat. 7:15-20).</a:t>
            </a:r>
          </a:p>
          <a:p>
            <a:pPr marL="514350" indent="-514350">
              <a:buFont typeface="+mj-lt"/>
              <a:buAutoNum type="arabicPeriod" startAt="3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Confesar a Jesús como Hijo mesiánico de Dios que se hizo carne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(1 John 4:1-6).</a:t>
            </a:r>
          </a:p>
          <a:p>
            <a:pPr marL="457200" indent="-457200">
              <a:buFont typeface="+mj-lt"/>
              <a:buAutoNum type="arabicPeriod" startAt="3"/>
            </a:pP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Estos parámetros no pueden usarse </a:t>
            </a:r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forma aislada 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como signos legítimos del don profético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id="{A3ED6FEE-33AA-4CDF-B3D3-9E6C911CE10B}"/>
              </a:ext>
            </a:extLst>
          </p:cNvPr>
          <p:cNvSpPr txBox="1"/>
          <p:nvPr/>
        </p:nvSpPr>
        <p:spPr>
          <a:xfrm>
            <a:off x="853197" y="127000"/>
            <a:ext cx="94846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¿Quién recibió el espíritu y qué espíritu fue ese?</a:t>
            </a:r>
            <a:endParaRPr lang="pt-BR" sz="4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5283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65407" y="619962"/>
            <a:ext cx="10728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¿Voces proféticas? Manifestaciones espirituales en la Edad Media</a:t>
            </a:r>
            <a:endParaRPr lang="pt-BR" sz="4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B7D3B82-5B85-433C-A3FC-1B80C5310A1A}"/>
              </a:ext>
            </a:extLst>
          </p:cNvPr>
          <p:cNvSpPr txBox="1"/>
          <p:nvPr/>
        </p:nvSpPr>
        <p:spPr>
          <a:xfrm>
            <a:off x="4211885" y="2315127"/>
            <a:ext cx="684744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Hildegarda</a:t>
            </a: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pt-BR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Bingen</a:t>
            </a: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t-B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siglo</a:t>
            </a:r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XII): 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Ella afirmó haber recibido visiones de Dios desde su infancia, y muchos creyeron en su don profético. Era reacia a proclamar su experiencia con Dios, se enfermó, pero finalmente escribió sus encuentros especiales con Dios. Además de temas bíblicos, escribió sobre botánica y medicina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36" y="2248206"/>
            <a:ext cx="2553729" cy="373482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16200000">
            <a:off x="1096263" y="5607873"/>
            <a:ext cx="55656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700" dirty="0" err="1"/>
              <a:t>Wikimedia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152855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7D3B82-5B85-433C-A3FC-1B80C5310A1A}"/>
              </a:ext>
            </a:extLst>
          </p:cNvPr>
          <p:cNvSpPr txBox="1"/>
          <p:nvPr/>
        </p:nvSpPr>
        <p:spPr>
          <a:xfrm>
            <a:off x="1737178" y="3084884"/>
            <a:ext cx="60754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Isabel de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Schönau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siglo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XII): 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Fue contemporánea de </a:t>
            </a:r>
            <a:r>
              <a:rPr lang="es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Hildegard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 y compartió experiencias similares como abadesa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49" y="1989643"/>
            <a:ext cx="2678859" cy="357547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16200000">
            <a:off x="10372064" y="5244479"/>
            <a:ext cx="55656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700" dirty="0" err="1"/>
              <a:t>Wikimedia</a:t>
            </a:r>
            <a:endParaRPr lang="en-US" sz="700" dirty="0"/>
          </a:p>
        </p:txBody>
      </p:sp>
      <p:sp>
        <p:nvSpPr>
          <p:cNvPr id="6" name="Retângulo 5"/>
          <p:cNvSpPr/>
          <p:nvPr/>
        </p:nvSpPr>
        <p:spPr>
          <a:xfrm>
            <a:off x="7922167" y="5565122"/>
            <a:ext cx="27693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>
                <a:latin typeface="Calibri" panose="020F0502020204030204" pitchFamily="34" charset="0"/>
              </a:rPr>
              <a:t>Altar de Santa Isabel de </a:t>
            </a:r>
            <a:r>
              <a:rPr lang="es-ES" sz="1400" dirty="0" err="1">
                <a:latin typeface="Calibri" panose="020F0502020204030204" pitchFamily="34" charset="0"/>
              </a:rPr>
              <a:t>Schönau</a:t>
            </a:r>
            <a:r>
              <a:rPr lang="es-ES" sz="1400" dirty="0">
                <a:latin typeface="Calibri" panose="020F0502020204030204" pitchFamily="34" charset="0"/>
              </a:rPr>
              <a:t> en el monasterio de San </a:t>
            </a:r>
            <a:r>
              <a:rPr lang="es-ES" sz="1400" dirty="0" err="1">
                <a:latin typeface="Calibri" panose="020F0502020204030204" pitchFamily="34" charset="0"/>
              </a:rPr>
              <a:t>Florin</a:t>
            </a:r>
            <a:r>
              <a:rPr lang="es-ES" sz="1400" dirty="0">
                <a:latin typeface="Calibri" panose="020F0502020204030204" pitchFamily="34" charset="0"/>
              </a:rPr>
              <a:t>, donde se conserva su cráneo</a:t>
            </a:r>
            <a:r>
              <a:rPr lang="en-US" sz="1400" dirty="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8" name="CaixaDeTexto 1"/>
          <p:cNvSpPr txBox="1"/>
          <p:nvPr/>
        </p:nvSpPr>
        <p:spPr>
          <a:xfrm>
            <a:off x="965407" y="619962"/>
            <a:ext cx="10728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¿Voces proféticas? Manifestaciones espirituales en la Edad Media</a:t>
            </a:r>
            <a:endParaRPr lang="pt-BR" sz="4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96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B7D3B82-5B85-433C-A3FC-1B80C5310A1A}"/>
              </a:ext>
            </a:extLst>
          </p:cNvPr>
          <p:cNvSpPr txBox="1"/>
          <p:nvPr/>
        </p:nvSpPr>
        <p:spPr>
          <a:xfrm>
            <a:off x="5873578" y="2995923"/>
            <a:ext cx="58035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Juliana de Norwich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(1342-1416)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Enfatizó el amor de Dios en contraste con la espiritualidad del día impulsada por el miedo. Ella afirmó haber tenido encuentros visionarios con María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138" y="2178496"/>
            <a:ext cx="2514600" cy="390144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 rot="16200000">
            <a:off x="2318577" y="5442208"/>
            <a:ext cx="1248495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00" dirty="0" err="1">
                <a:hlinkClick r:id="rId3"/>
              </a:rPr>
              <a:t>Wikimedia</a:t>
            </a:r>
            <a:r>
              <a:rPr lang="pt-BR" sz="700" dirty="0"/>
              <a:t>, </a:t>
            </a:r>
            <a:r>
              <a:rPr lang="pt-BR" sz="700" dirty="0" err="1"/>
              <a:t>by</a:t>
            </a:r>
            <a:r>
              <a:rPr lang="pt-BR" sz="700" dirty="0"/>
              <a:t> </a:t>
            </a:r>
            <a:r>
              <a:rPr lang="pt-BR" sz="700" dirty="0" err="1"/>
              <a:t>Davud</a:t>
            </a:r>
            <a:r>
              <a:rPr lang="pt-BR" sz="700" dirty="0"/>
              <a:t> </a:t>
            </a:r>
            <a:r>
              <a:rPr lang="pt-BR" sz="700" dirty="0" err="1"/>
              <a:t>Holgate</a:t>
            </a:r>
            <a:endParaRPr lang="en-US" sz="700" dirty="0"/>
          </a:p>
        </p:txBody>
      </p:sp>
      <p:sp>
        <p:nvSpPr>
          <p:cNvPr id="6" name="CaixaDeTexto 1"/>
          <p:cNvSpPr txBox="1"/>
          <p:nvPr/>
        </p:nvSpPr>
        <p:spPr>
          <a:xfrm>
            <a:off x="965407" y="619962"/>
            <a:ext cx="107282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¿Voces proféticas? Manifestaciones espirituales en la Edad Media</a:t>
            </a:r>
            <a:endParaRPr lang="pt-BR" sz="4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00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34701" y="567064"/>
            <a:ext cx="2973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C5BDC4-F38D-4E14-9EA8-200C40189CD5}"/>
              </a:ext>
            </a:extLst>
          </p:cNvPr>
          <p:cNvSpPr txBox="1"/>
          <p:nvPr/>
        </p:nvSpPr>
        <p:spPr>
          <a:xfrm>
            <a:off x="934701" y="2010267"/>
            <a:ext cx="103044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La identificación de un verdadero don profético se basa en una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elección hermenéutica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. Debemos tener parámetros para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separar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 lo verdadero de lo falso, teniendo en cuenta el frágil componente humano en el don de profecía.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67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34701" y="567064"/>
            <a:ext cx="2973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CC5BDC4-F38D-4E14-9EA8-200C40189CD5}"/>
              </a:ext>
            </a:extLst>
          </p:cNvPr>
          <p:cNvSpPr txBox="1"/>
          <p:nvPr/>
        </p:nvSpPr>
        <p:spPr>
          <a:xfrm>
            <a:off x="934701" y="2010267"/>
            <a:ext cx="103044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Como cristianos creyentes en la Biblia, los adventistas deberían cultivar un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espíritu de apertura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a revelación nueva, comparando siempre los mensajes de los que se dicen mensajeros divinos con la revelación anterior con una actitud de amor, reconociendo que, a veces, el don divino de profecía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se distingue con tanta claridad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del falso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415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3805" y="524934"/>
            <a:ext cx="2518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Bosquejo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23477" y="1376995"/>
            <a:ext cx="108637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Propósito de la presentación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Los Padres apostólicos: ¿Dónde está el Espíritu de Dios?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La domesticación del Espíritu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El Espíritu, las Escrituras y la dirección de la iglesia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El don de profecía: Definición provisional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¿Quién recibió el espíritu y qué espíritu fue ese?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¿Voces proféticas? Manifestaciones espirituales en la Edad Media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Conclusión</a:t>
            </a:r>
          </a:p>
        </p:txBody>
      </p:sp>
    </p:spTree>
    <p:extLst>
      <p:ext uri="{BB962C8B-B14F-4D97-AF65-F5344CB8AC3E}">
        <p14:creationId xmlns:p14="http://schemas.microsoft.com/office/powerpoint/2010/main" val="2350536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4"/>
          <p:cNvSpPr txBox="1"/>
          <p:nvPr/>
        </p:nvSpPr>
        <p:spPr>
          <a:xfrm>
            <a:off x="495300" y="1143000"/>
            <a:ext cx="11201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spcBef>
                <a:spcPts val="1200"/>
              </a:spcBef>
            </a:pPr>
            <a:endParaRPr lang="en-US" sz="2200" b="1" dirty="0">
              <a:solidFill>
                <a:srgbClr val="A50021"/>
              </a:solidFill>
            </a:endParaRPr>
          </a:p>
          <a:p>
            <a:pPr defTabSz="914400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>
                <a:solidFill>
                  <a:srgbClr val="A50021"/>
                </a:solidFill>
              </a:rPr>
              <a:t>Supervisión</a:t>
            </a:r>
            <a:r>
              <a:rPr lang="en-US" sz="2000" b="1" dirty="0">
                <a:solidFill>
                  <a:srgbClr val="A50021"/>
                </a:solidFill>
              </a:rPr>
              <a:t> general </a:t>
            </a:r>
            <a:r>
              <a:rPr lang="en-US" sz="2200" b="1" dirty="0">
                <a:solidFill>
                  <a:srgbClr val="A50021"/>
                </a:solidFill>
              </a:rPr>
              <a:t>		</a:t>
            </a:r>
            <a:r>
              <a:rPr lang="en-US" sz="1600" dirty="0">
                <a:solidFill>
                  <a:prstClr val="black"/>
                </a:solidFill>
              </a:rPr>
              <a:t>Alberto R. Timm – Ellen G. White Estate</a:t>
            </a:r>
          </a:p>
          <a:p>
            <a:pPr defTabSz="914400"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>
                <a:solidFill>
                  <a:srgbClr val="A50021"/>
                </a:solidFill>
              </a:rPr>
              <a:t>Coordinación</a:t>
            </a:r>
            <a:r>
              <a:rPr lang="en-US" sz="2000" b="1" dirty="0">
                <a:solidFill>
                  <a:srgbClr val="A50021"/>
                </a:solidFill>
              </a:rPr>
              <a:t> editorial</a:t>
            </a:r>
            <a:r>
              <a:rPr lang="en-US" sz="2200" b="1" dirty="0">
                <a:solidFill>
                  <a:srgbClr val="A50021"/>
                </a:solidFill>
              </a:rPr>
              <a:t>		</a:t>
            </a:r>
            <a:r>
              <a:rPr lang="en-US" sz="1600" dirty="0">
                <a:solidFill>
                  <a:prstClr val="black"/>
                </a:solidFill>
              </a:rPr>
              <a:t>Diogo Cavalcanti – Walter Steger</a:t>
            </a:r>
          </a:p>
          <a:p>
            <a:pPr defTabSz="914400">
              <a:spcBef>
                <a:spcPts val="1200"/>
              </a:spcBef>
            </a:pPr>
            <a:endParaRPr lang="en-US" sz="2200" dirty="0">
              <a:solidFill>
                <a:prstClr val="black"/>
              </a:solidFill>
            </a:endParaRPr>
          </a:p>
          <a:p>
            <a:pPr defTabSz="914400">
              <a:spcBef>
                <a:spcPts val="1200"/>
              </a:spcBef>
            </a:pPr>
            <a:endParaRPr lang="en-US" sz="2200" dirty="0">
              <a:solidFill>
                <a:prstClr val="black"/>
              </a:solidFill>
            </a:endParaRPr>
          </a:p>
          <a:p>
            <a:pPr defTabSz="914400">
              <a:spcBef>
                <a:spcPts val="1200"/>
              </a:spcBef>
            </a:pPr>
            <a:endParaRPr lang="en-US" sz="2200" dirty="0">
              <a:solidFill>
                <a:prstClr val="black"/>
              </a:solidFill>
            </a:endParaRPr>
          </a:p>
          <a:p>
            <a:pPr defTabSz="914400">
              <a:spcBef>
                <a:spcPts val="1200"/>
              </a:spcBef>
            </a:pP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0" y="280087"/>
            <a:ext cx="9144000" cy="114300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Créditos</a:t>
            </a:r>
            <a:endParaRPr lang="en-US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8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6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11723" y="524934"/>
            <a:ext cx="7221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Propósito de la presentación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DCD101E-B5BB-4638-B61D-8562504291D5}"/>
              </a:ext>
            </a:extLst>
          </p:cNvPr>
          <p:cNvSpPr txBox="1"/>
          <p:nvPr/>
        </p:nvSpPr>
        <p:spPr>
          <a:xfrm>
            <a:off x="999397" y="1937592"/>
            <a:ext cx="1030442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Enfocarse en el papel de los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profetas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 (predicadores)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itinerantes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 en la formación de las estructuras eclesiásticas del cristianismo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Hacer hincapié en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literatura de los tres primeros siglos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dado que su percepción de los profetas llegó a ser generalmente normativa de la manera en la que la cristiandad católica reaccionaba al don de profecía.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9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3126" y="107576"/>
            <a:ext cx="11450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Padres apostólicos:</a:t>
            </a:r>
          </a:p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¿Dónde está el Espíritu de Dios?</a:t>
            </a:r>
            <a:endParaRPr lang="pt-BR" sz="4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BF8FB05-431A-4F4B-BE37-0327A0380ABB}"/>
              </a:ext>
            </a:extLst>
          </p:cNvPr>
          <p:cNvSpPr txBox="1"/>
          <p:nvPr/>
        </p:nvSpPr>
        <p:spPr>
          <a:xfrm>
            <a:off x="936778" y="1485689"/>
            <a:ext cx="64725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La mayoría de los usos de los términos que comienzan con </a:t>
            </a:r>
            <a:r>
              <a:rPr lang="es-E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profē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 en los escritos conservados que aparecieron </a:t>
            </a:r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inmediatamente después de los tiempos del NT 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se encuentran en </a:t>
            </a:r>
            <a:r>
              <a:rPr lang="es-ES" sz="2800" i="1" dirty="0">
                <a:latin typeface="Calibri" panose="020F0502020204030204" pitchFamily="34" charset="0"/>
                <a:cs typeface="Calibri" panose="020F0502020204030204" pitchFamily="34" charset="0"/>
              </a:rPr>
              <a:t>Bernabé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, la </a:t>
            </a:r>
            <a:r>
              <a:rPr lang="es-ES" sz="28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Didajé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 y el </a:t>
            </a:r>
            <a:r>
              <a:rPr lang="es-ES" sz="2800" i="1" dirty="0">
                <a:latin typeface="Calibri" panose="020F0502020204030204" pitchFamily="34" charset="0"/>
                <a:cs typeface="Calibri" panose="020F0502020204030204" pitchFamily="34" charset="0"/>
              </a:rPr>
              <a:t>Pastor de Hermas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Lo más frecuente es que el espíritu de la profecía sea </a:t>
            </a:r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equivalente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 a las Escrituras hebreas (AT), que testifican de Jesús como Mesías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16" y="1485689"/>
            <a:ext cx="2951205" cy="416640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 rot="16200000">
            <a:off x="10535054" y="5360725"/>
            <a:ext cx="55656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700" dirty="0" err="1"/>
              <a:t>Wikimedia</a:t>
            </a:r>
            <a:endParaRPr lang="en-US" sz="700" dirty="0"/>
          </a:p>
        </p:txBody>
      </p:sp>
      <p:sp>
        <p:nvSpPr>
          <p:cNvPr id="9" name="Retângulo 8"/>
          <p:cNvSpPr/>
          <p:nvPr/>
        </p:nvSpPr>
        <p:spPr>
          <a:xfrm>
            <a:off x="7772210" y="5625938"/>
            <a:ext cx="3105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s-ES" sz="1400" dirty="0">
                <a:solidFill>
                  <a:srgbClr val="523E26"/>
                </a:solidFill>
                <a:latin typeface="Calibri" panose="020F0502020204030204" pitchFamily="34" charset="0"/>
              </a:rPr>
              <a:t>El pastor de Hermas, fresco en las catacumbas de Roma, siglo III a. C</a:t>
            </a:r>
            <a:r>
              <a:rPr lang="pt-BR" sz="1400" dirty="0">
                <a:solidFill>
                  <a:srgbClr val="523E26"/>
                </a:solidFill>
                <a:latin typeface="Calibri" panose="020F0502020204030204" pitchFamily="34" charset="0"/>
              </a:rPr>
              <a:t>. </a:t>
            </a:r>
            <a:endParaRPr lang="en-US" dirty="0">
              <a:solidFill>
                <a:srgbClr val="523E2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510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F8FB05-431A-4F4B-BE37-0327A0380ABB}"/>
              </a:ext>
            </a:extLst>
          </p:cNvPr>
          <p:cNvSpPr txBox="1"/>
          <p:nvPr/>
        </p:nvSpPr>
        <p:spPr>
          <a:xfrm>
            <a:off x="936779" y="1485689"/>
            <a:ext cx="68150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Este don continúa con los apóstoles y continúa con la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iglesia </a:t>
            </a:r>
            <a:r>
              <a:rPr lang="es-ES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postapostólica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a través de sus maestros/predicadores actuales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Es en la </a:t>
            </a:r>
            <a:r>
              <a:rPr lang="es-E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Espístola</a:t>
            </a:r>
            <a:r>
              <a:rPr lang="es-ES" sz="3200" i="1" dirty="0">
                <a:latin typeface="Calibri" panose="020F0502020204030204" pitchFamily="34" charset="0"/>
                <a:cs typeface="Calibri" panose="020F0502020204030204" pitchFamily="34" charset="0"/>
              </a:rPr>
              <a:t> de Bernabé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 que se encuentra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mayoría de las referencias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a los profetas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33" y="1485689"/>
            <a:ext cx="2460084" cy="400071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16200000">
            <a:off x="10692663" y="1679178"/>
            <a:ext cx="55656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700" dirty="0" err="1"/>
              <a:t>Wikimedia</a:t>
            </a:r>
            <a:endParaRPr lang="en-US" sz="700" dirty="0"/>
          </a:p>
        </p:txBody>
      </p:sp>
      <p:sp>
        <p:nvSpPr>
          <p:cNvPr id="7" name="Retângulo 6"/>
          <p:cNvSpPr/>
          <p:nvPr/>
        </p:nvSpPr>
        <p:spPr>
          <a:xfrm>
            <a:off x="8333512" y="5541074"/>
            <a:ext cx="2614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alibri" panose="020F0502020204030204" pitchFamily="34" charset="0"/>
              </a:rPr>
              <a:t>Bernabé</a:t>
            </a:r>
            <a:r>
              <a:rPr lang="en-US" sz="1400" dirty="0">
                <a:latin typeface="Calibri" panose="020F0502020204030204" pitchFamily="34" charset="0"/>
              </a:rPr>
              <a:t>. </a:t>
            </a:r>
            <a:r>
              <a:rPr lang="en-US" sz="1400" dirty="0" err="1">
                <a:latin typeface="Calibri" panose="020F0502020204030204" pitchFamily="34" charset="0"/>
              </a:rPr>
              <a:t>Museo</a:t>
            </a:r>
            <a:r>
              <a:rPr lang="en-US" sz="1400" dirty="0">
                <a:latin typeface="Calibri" panose="020F0502020204030204" pitchFamily="34" charset="0"/>
              </a:rPr>
              <a:t> del </a:t>
            </a:r>
            <a:r>
              <a:rPr lang="en-US" sz="1400" dirty="0" err="1">
                <a:latin typeface="Calibri" panose="020F0502020204030204" pitchFamily="34" charset="0"/>
              </a:rPr>
              <a:t>Monasterio</a:t>
            </a:r>
            <a:r>
              <a:rPr lang="en-US" sz="1400" dirty="0">
                <a:latin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</a:rPr>
              <a:t>en</a:t>
            </a:r>
            <a:r>
              <a:rPr lang="en-US" sz="1400" dirty="0">
                <a:latin typeface="Calibri" panose="020F0502020204030204" pitchFamily="34" charset="0"/>
              </a:rPr>
              <a:t> Famagusta.</a:t>
            </a:r>
          </a:p>
        </p:txBody>
      </p:sp>
      <p:sp>
        <p:nvSpPr>
          <p:cNvPr id="8" name="CaixaDeTexto 1"/>
          <p:cNvSpPr txBox="1"/>
          <p:nvPr/>
        </p:nvSpPr>
        <p:spPr>
          <a:xfrm>
            <a:off x="423126" y="107576"/>
            <a:ext cx="11450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Padres apostólicos:</a:t>
            </a:r>
          </a:p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¿Dónde está el Espíritu de Dios?</a:t>
            </a:r>
            <a:endParaRPr lang="pt-BR" sz="4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88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F8FB05-431A-4F4B-BE37-0327A0380ABB}"/>
              </a:ext>
            </a:extLst>
          </p:cNvPr>
          <p:cNvSpPr txBox="1"/>
          <p:nvPr/>
        </p:nvSpPr>
        <p:spPr>
          <a:xfrm>
            <a:off x="992969" y="1349966"/>
            <a:ext cx="106279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El enfoque en Jesús como Cristo es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medular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 para la definición de los Padres Apostólicos de quién constituye un auténtico profeta.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Debido a esta perspectiva </a:t>
            </a:r>
            <a:r>
              <a:rPr lang="es-E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cristocéntrica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, los Padres Apostólicos podían reivindicar las Escrituras hebreas como propias, como si fueran Escrituras cristianas, y no judías.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1"/>
          <p:cNvSpPr txBox="1"/>
          <p:nvPr/>
        </p:nvSpPr>
        <p:spPr>
          <a:xfrm>
            <a:off x="423126" y="107576"/>
            <a:ext cx="11450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Padres apostólicos:</a:t>
            </a:r>
          </a:p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¿Dónde está el Espíritu de Dios?</a:t>
            </a:r>
            <a:endParaRPr lang="pt-BR" sz="4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690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F8FB05-431A-4F4B-BE37-0327A0380ABB}"/>
              </a:ext>
            </a:extLst>
          </p:cNvPr>
          <p:cNvSpPr txBox="1"/>
          <p:nvPr/>
        </p:nvSpPr>
        <p:spPr>
          <a:xfrm>
            <a:off x="1183276" y="1752010"/>
            <a:ext cx="103044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Según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Didajé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había profetas al final del siglo I o el comienzo del siglo II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Presenta las pruebas de un profeta/apóstol/maestro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Conformidad con la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verdad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 (enseñanzas de la Biblia hebrea recibidas a través de los apóstoles).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Comportamiento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 como el de Cristo.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1"/>
          <p:cNvSpPr txBox="1"/>
          <p:nvPr/>
        </p:nvSpPr>
        <p:spPr>
          <a:xfrm>
            <a:off x="423126" y="107576"/>
            <a:ext cx="11450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Padres apostólicos:</a:t>
            </a:r>
          </a:p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¿Dónde está el Espíritu de Dios?</a:t>
            </a:r>
            <a:endParaRPr lang="pt-BR" sz="4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72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F8FB05-431A-4F4B-BE37-0327A0380ABB}"/>
              </a:ext>
            </a:extLst>
          </p:cNvPr>
          <p:cNvSpPr txBox="1"/>
          <p:nvPr/>
        </p:nvSpPr>
        <p:spPr>
          <a:xfrm>
            <a:off x="1183276" y="1752010"/>
            <a:ext cx="1030442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Debido a la posibilidad de que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falsos profetas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se entrometan en la iglesia, el papel de las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figuras carismáticas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había comenzado a reservarse para los líderes de la iglesia local como medida de seguridad.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Así, en el siglo II vemos la afirmación de que el Espíritu de Dios reside en la iglesia </a:t>
            </a:r>
            <a:r>
              <a:rPr lang="es-ES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través de líderes elegidos </a:t>
            </a:r>
            <a:r>
              <a:rPr lang="es-ES" sz="3200" dirty="0">
                <a:latin typeface="Calibri" panose="020F0502020204030204" pitchFamily="34" charset="0"/>
                <a:cs typeface="Calibri" panose="020F0502020204030204" pitchFamily="34" charset="0"/>
              </a:rPr>
              <a:t>que enseñarían la verdad que recibieron de una autoridad eclesiástica previa.</a:t>
            </a: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1"/>
          <p:cNvSpPr txBox="1"/>
          <p:nvPr/>
        </p:nvSpPr>
        <p:spPr>
          <a:xfrm>
            <a:off x="423126" y="107576"/>
            <a:ext cx="114506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Padres apostólicos:</a:t>
            </a:r>
          </a:p>
          <a:p>
            <a:r>
              <a:rPr lang="es-ES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¿Dónde está el Espíritu de Dios?</a:t>
            </a:r>
            <a:endParaRPr lang="pt-BR" sz="4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085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8793" y="591778"/>
            <a:ext cx="74510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pt-BR" sz="40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domesticación</a:t>
            </a:r>
            <a:r>
              <a:rPr lang="pt-BR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pt-BR" sz="40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b="1" dirty="0" err="1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Espíritu</a:t>
            </a:r>
            <a:endParaRPr lang="pt-BR" sz="40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2C00420-E5A5-472D-A238-CB4732405DC7}"/>
              </a:ext>
            </a:extLst>
          </p:cNvPr>
          <p:cNvSpPr txBox="1"/>
          <p:nvPr/>
        </p:nvSpPr>
        <p:spPr>
          <a:xfrm>
            <a:off x="3558746" y="1706438"/>
            <a:ext cx="746348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Ignacio: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in indicios de ningún maestro/profeta/ apóstol itinerante legítimo que deba considerarse divinamente inspirado. El papel profético se limita a los </a:t>
            </a:r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líderes locales establecidos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Cipriano</a:t>
            </a:r>
            <a:r>
              <a:rPr 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la verdad residía en la </a:t>
            </a:r>
            <a:r>
              <a:rPr lang="es-E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iglesia</a:t>
            </a:r>
            <a:r>
              <a:rPr lang="es-ES" sz="2800" dirty="0">
                <a:latin typeface="Calibri" panose="020F0502020204030204" pitchFamily="34" charset="0"/>
                <a:cs typeface="Calibri" panose="020F0502020204030204" pitchFamily="34" charset="0"/>
              </a:rPr>
              <a:t> o en su liderazgo.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05" t="16117" r="41158" b="63462"/>
          <a:stretch/>
        </p:blipFill>
        <p:spPr>
          <a:xfrm>
            <a:off x="1861750" y="1615818"/>
            <a:ext cx="1571115" cy="202650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0" t="10799" r="37162" b="67220"/>
          <a:stretch/>
        </p:blipFill>
        <p:spPr>
          <a:xfrm>
            <a:off x="1861750" y="3781168"/>
            <a:ext cx="1571115" cy="2166001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 rot="16200000">
            <a:off x="1475204" y="5533726"/>
            <a:ext cx="55656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700" dirty="0" err="1"/>
              <a:t>Wikimedia</a:t>
            </a:r>
            <a:endParaRPr lang="en-US" sz="700" dirty="0"/>
          </a:p>
        </p:txBody>
      </p:sp>
      <p:sp>
        <p:nvSpPr>
          <p:cNvPr id="8" name="Retângulo 7"/>
          <p:cNvSpPr/>
          <p:nvPr/>
        </p:nvSpPr>
        <p:spPr>
          <a:xfrm rot="16200000">
            <a:off x="1498777" y="3345321"/>
            <a:ext cx="55656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700" dirty="0" err="1"/>
              <a:t>Wikimedia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4020819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2555</TotalTime>
  <Words>1206</Words>
  <Application>Microsoft Macintosh PowerPoint</Application>
  <PresentationFormat>Widescreen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Orgânico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Glauber Araújo</dc:creator>
  <cp:lastModifiedBy>Marcos Blanco</cp:lastModifiedBy>
  <cp:revision>66</cp:revision>
  <dcterms:created xsi:type="dcterms:W3CDTF">2019-06-19T14:08:52Z</dcterms:created>
  <dcterms:modified xsi:type="dcterms:W3CDTF">2020-10-30T16:23:27Z</dcterms:modified>
</cp:coreProperties>
</file>